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3"/>
  </p:notesMasterIdLst>
  <p:sldIdLst>
    <p:sldId id="256" r:id="rId2"/>
    <p:sldId id="257" r:id="rId3"/>
    <p:sldId id="259" r:id="rId4"/>
    <p:sldId id="294" r:id="rId5"/>
    <p:sldId id="269" r:id="rId6"/>
    <p:sldId id="272" r:id="rId7"/>
    <p:sldId id="273" r:id="rId8"/>
    <p:sldId id="305" r:id="rId9"/>
    <p:sldId id="303" r:id="rId10"/>
    <p:sldId id="304" r:id="rId11"/>
    <p:sldId id="276" r:id="rId12"/>
    <p:sldId id="297" r:id="rId13"/>
    <p:sldId id="295" r:id="rId14"/>
    <p:sldId id="277" r:id="rId15"/>
    <p:sldId id="282" r:id="rId16"/>
    <p:sldId id="283" r:id="rId17"/>
    <p:sldId id="284" r:id="rId18"/>
    <p:sldId id="285" r:id="rId19"/>
    <p:sldId id="286" r:id="rId20"/>
    <p:sldId id="287" r:id="rId21"/>
    <p:sldId id="288" r:id="rId22"/>
    <p:sldId id="289" r:id="rId23"/>
    <p:sldId id="290" r:id="rId24"/>
    <p:sldId id="291" r:id="rId25"/>
    <p:sldId id="298" r:id="rId26"/>
    <p:sldId id="299" r:id="rId27"/>
    <p:sldId id="300" r:id="rId28"/>
    <p:sldId id="292" r:id="rId29"/>
    <p:sldId id="293" r:id="rId30"/>
    <p:sldId id="301" r:id="rId31"/>
    <p:sldId id="264" r:id="rId32"/>
  </p:sldIdLst>
  <p:sldSz cx="9144000" cy="6858000" type="screen4x3"/>
  <p:notesSz cx="6832600" cy="99631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60" autoAdjust="0"/>
    <p:restoredTop sz="94660"/>
  </p:normalViewPr>
  <p:slideViewPr>
    <p:cSldViewPr>
      <p:cViewPr>
        <p:scale>
          <a:sx n="66" d="100"/>
          <a:sy n="66" d="100"/>
        </p:scale>
        <p:origin x="-2592" y="-7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60688" cy="498475"/>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70325" y="0"/>
            <a:ext cx="2960688" cy="498475"/>
          </a:xfrm>
          <a:prstGeom prst="rect">
            <a:avLst/>
          </a:prstGeom>
        </p:spPr>
        <p:txBody>
          <a:bodyPr vert="horz" lIns="91440" tIns="45720" rIns="91440" bIns="45720" rtlCol="0"/>
          <a:lstStyle>
            <a:lvl1pPr algn="r">
              <a:defRPr sz="1200"/>
            </a:lvl1pPr>
          </a:lstStyle>
          <a:p>
            <a:fld id="{49827817-5B6B-4851-A44A-6DC13CBBCCC3}" type="datetimeFigureOut">
              <a:rPr lang="de-AT" smtClean="0"/>
              <a:t>16.01.16</a:t>
            </a:fld>
            <a:endParaRPr lang="de-AT"/>
          </a:p>
        </p:txBody>
      </p:sp>
      <p:sp>
        <p:nvSpPr>
          <p:cNvPr id="4" name="Folienbildplatzhalter 3"/>
          <p:cNvSpPr>
            <a:spLocks noGrp="1" noRot="1" noChangeAspect="1"/>
          </p:cNvSpPr>
          <p:nvPr>
            <p:ph type="sldImg" idx="2"/>
          </p:nvPr>
        </p:nvSpPr>
        <p:spPr>
          <a:xfrm>
            <a:off x="927100" y="747713"/>
            <a:ext cx="4978400" cy="3735387"/>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2625" y="4732338"/>
            <a:ext cx="5467350" cy="44831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9463088"/>
            <a:ext cx="2960688" cy="498475"/>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70325" y="9463088"/>
            <a:ext cx="2960688" cy="498475"/>
          </a:xfrm>
          <a:prstGeom prst="rect">
            <a:avLst/>
          </a:prstGeom>
        </p:spPr>
        <p:txBody>
          <a:bodyPr vert="horz" lIns="91440" tIns="45720" rIns="91440" bIns="45720" rtlCol="0" anchor="b"/>
          <a:lstStyle>
            <a:lvl1pPr algn="r">
              <a:defRPr sz="1200"/>
            </a:lvl1pPr>
          </a:lstStyle>
          <a:p>
            <a:fld id="{58035417-2353-468F-A05D-A7B18B97FC62}" type="slidenum">
              <a:rPr lang="de-AT" smtClean="0"/>
              <a:t>‹Nr.›</a:t>
            </a:fld>
            <a:endParaRPr lang="de-AT"/>
          </a:p>
        </p:txBody>
      </p:sp>
    </p:spTree>
    <p:extLst>
      <p:ext uri="{BB962C8B-B14F-4D97-AF65-F5344CB8AC3E}">
        <p14:creationId xmlns:p14="http://schemas.microsoft.com/office/powerpoint/2010/main" val="4277052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a:p>
        </p:txBody>
      </p:sp>
      <p:sp>
        <p:nvSpPr>
          <p:cNvPr id="4" name="Foliennummernplatzhalter 3"/>
          <p:cNvSpPr>
            <a:spLocks noGrp="1"/>
          </p:cNvSpPr>
          <p:nvPr>
            <p:ph type="sldNum" sz="quarter" idx="10"/>
          </p:nvPr>
        </p:nvSpPr>
        <p:spPr/>
        <p:txBody>
          <a:bodyPr/>
          <a:lstStyle/>
          <a:p>
            <a:fld id="{58035417-2353-468F-A05D-A7B18B97FC62}" type="slidenum">
              <a:rPr lang="de-AT" smtClean="0"/>
              <a:t>2</a:t>
            </a:fld>
            <a:endParaRPr lang="de-A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3">
        <a:schemeClr val="bg1"/>
      </p:bgRef>
    </p:bg>
    <p:spTree>
      <p:nvGrpSpPr>
        <p:cNvPr id="1" name=""/>
        <p:cNvGrpSpPr/>
        <p:nvPr/>
      </p:nvGrpSpPr>
      <p:grpSpPr>
        <a:xfrm>
          <a:off x="0" y="0"/>
          <a:ext cx="0" cy="0"/>
          <a:chOff x="0" y="0"/>
          <a:chExt cx="0" cy="0"/>
        </a:xfrm>
      </p:grpSpPr>
      <p:sp>
        <p:nvSpPr>
          <p:cNvPr id="12" name="Rechtec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Abgerundetes Rechtec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Untertitel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EDFA0DF3-C44D-4288-A94F-8237DCAACCAF}" type="datetime1">
              <a:rPr lang="de-AT" smtClean="0"/>
              <a:t>16.01.16</a:t>
            </a:fld>
            <a:endParaRPr lang="de-AT"/>
          </a:p>
        </p:txBody>
      </p:sp>
      <p:sp>
        <p:nvSpPr>
          <p:cNvPr id="17" name="Fußzeilenplatzhalter 16"/>
          <p:cNvSpPr>
            <a:spLocks noGrp="1"/>
          </p:cNvSpPr>
          <p:nvPr>
            <p:ph type="ftr" sz="quarter" idx="11"/>
          </p:nvPr>
        </p:nvSpPr>
        <p:spPr/>
        <p:txBody>
          <a:bodyPr/>
          <a:lstStyle/>
          <a:p>
            <a:r>
              <a:rPr lang="de-AT" smtClean="0"/>
              <a:t>Drittmittel in der Forschung - Stiftungsprofessur   Veronika Sevcik, BA MSc     </a:t>
            </a:r>
            <a:endParaRPr lang="de-AT"/>
          </a:p>
        </p:txBody>
      </p:sp>
      <p:sp>
        <p:nvSpPr>
          <p:cNvPr id="29" name="Foliennummernplatzhalter 28"/>
          <p:cNvSpPr>
            <a:spLocks noGrp="1"/>
          </p:cNvSpPr>
          <p:nvPr>
            <p:ph type="sldNum" sz="quarter" idx="12"/>
          </p:nvPr>
        </p:nvSpPr>
        <p:spPr/>
        <p:txBody>
          <a:bodyPr lIns="0" tIns="0" rIns="0" bIns="0">
            <a:noAutofit/>
          </a:bodyPr>
          <a:lstStyle>
            <a:lvl1pPr>
              <a:defRPr sz="1400">
                <a:solidFill>
                  <a:srgbClr val="FFFFFF"/>
                </a:solidFill>
              </a:defRPr>
            </a:lvl1pPr>
          </a:lstStyle>
          <a:p>
            <a:fld id="{1E32BDAC-F545-4492-9118-202A9DA7A6DD}" type="slidenum">
              <a:rPr lang="de-AT" smtClean="0"/>
              <a:pPr/>
              <a:t>‹Nr.›</a:t>
            </a:fld>
            <a:endParaRPr lang="de-AT"/>
          </a:p>
        </p:txBody>
      </p:sp>
      <p:sp>
        <p:nvSpPr>
          <p:cNvPr id="7" name="Rechtec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c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FF8E9A01-3B89-464D-8F43-B685ACA82C7D}" type="datetime1">
              <a:rPr lang="de-AT" smtClean="0"/>
              <a:t>16.01.16</a:t>
            </a:fld>
            <a:endParaRPr lang="de-AT"/>
          </a:p>
        </p:txBody>
      </p:sp>
      <p:sp>
        <p:nvSpPr>
          <p:cNvPr id="5" name="Fußzeilenplatzhalter 4"/>
          <p:cNvSpPr>
            <a:spLocks noGrp="1"/>
          </p:cNvSpPr>
          <p:nvPr>
            <p:ph type="ftr" sz="quarter" idx="11"/>
          </p:nvPr>
        </p:nvSpPr>
        <p:spPr/>
        <p:txBody>
          <a:bodyPr/>
          <a:lstStyle/>
          <a:p>
            <a:r>
              <a:rPr lang="de-AT" smtClean="0"/>
              <a:t>Drittmittel in der Forschung - Stiftungsprofessur   Veronika Sevcik, BA MSc     </a:t>
            </a:r>
            <a:endParaRPr lang="de-AT"/>
          </a:p>
        </p:txBody>
      </p:sp>
      <p:sp>
        <p:nvSpPr>
          <p:cNvPr id="6" name="Foliennummernplatzhalter 5"/>
          <p:cNvSpPr>
            <a:spLocks noGrp="1"/>
          </p:cNvSpPr>
          <p:nvPr>
            <p:ph type="sldNum" sz="quarter" idx="12"/>
          </p:nvPr>
        </p:nvSpPr>
        <p:spPr/>
        <p:txBody>
          <a:bodyPr/>
          <a:lstStyle/>
          <a:p>
            <a:fld id="{1E32BDAC-F545-4492-9118-202A9DA7A6DD}" type="slidenum">
              <a:rPr lang="de-AT" smtClean="0"/>
              <a:pPr/>
              <a:t>‹Nr.›</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41"/>
            <a:ext cx="201168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914400" y="274640"/>
            <a:ext cx="5562600" cy="5851525"/>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14562F7D-7727-4FA7-AEAB-E5A8EFD0B63D}" type="datetime1">
              <a:rPr lang="de-AT" smtClean="0"/>
              <a:t>16.01.16</a:t>
            </a:fld>
            <a:endParaRPr lang="de-AT"/>
          </a:p>
        </p:txBody>
      </p:sp>
      <p:sp>
        <p:nvSpPr>
          <p:cNvPr id="5" name="Fußzeilenplatzhalter 4"/>
          <p:cNvSpPr>
            <a:spLocks noGrp="1"/>
          </p:cNvSpPr>
          <p:nvPr>
            <p:ph type="ftr" sz="quarter" idx="11"/>
          </p:nvPr>
        </p:nvSpPr>
        <p:spPr/>
        <p:txBody>
          <a:bodyPr/>
          <a:lstStyle/>
          <a:p>
            <a:r>
              <a:rPr lang="de-AT" smtClean="0"/>
              <a:t>Drittmittel in der Forschung - Stiftungsprofessur   Veronika Sevcik, BA MSc     </a:t>
            </a:r>
            <a:endParaRPr lang="de-AT"/>
          </a:p>
        </p:txBody>
      </p:sp>
      <p:sp>
        <p:nvSpPr>
          <p:cNvPr id="6" name="Foliennummernplatzhalter 5"/>
          <p:cNvSpPr>
            <a:spLocks noGrp="1"/>
          </p:cNvSpPr>
          <p:nvPr>
            <p:ph type="sldNum" sz="quarter" idx="12"/>
          </p:nvPr>
        </p:nvSpPr>
        <p:spPr/>
        <p:txBody>
          <a:bodyPr/>
          <a:lstStyle/>
          <a:p>
            <a:fld id="{1E32BDAC-F545-4492-9118-202A9DA7A6DD}" type="slidenum">
              <a:rPr lang="de-AT" smtClean="0"/>
              <a:pPr/>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03F933ED-BE7E-409D-BFA3-F70D6412FFD8}" type="datetime1">
              <a:rPr lang="de-AT" smtClean="0"/>
              <a:t>16.01.16</a:t>
            </a:fld>
            <a:endParaRPr lang="de-AT"/>
          </a:p>
        </p:txBody>
      </p:sp>
      <p:sp>
        <p:nvSpPr>
          <p:cNvPr id="5" name="Fußzeilenplatzhalter 4"/>
          <p:cNvSpPr>
            <a:spLocks noGrp="1"/>
          </p:cNvSpPr>
          <p:nvPr>
            <p:ph type="ftr" sz="quarter" idx="11"/>
          </p:nvPr>
        </p:nvSpPr>
        <p:spPr/>
        <p:txBody>
          <a:bodyPr/>
          <a:lstStyle/>
          <a:p>
            <a:r>
              <a:rPr lang="de-AT" smtClean="0"/>
              <a:t>Drittmittel in der Forschung - Stiftungsprofessur   Veronika Sevcik, BA MSc     </a:t>
            </a:r>
            <a:endParaRPr lang="de-AT"/>
          </a:p>
        </p:txBody>
      </p:sp>
      <p:sp>
        <p:nvSpPr>
          <p:cNvPr id="6" name="Foliennummernplatzhalter 5"/>
          <p:cNvSpPr>
            <a:spLocks noGrp="1"/>
          </p:cNvSpPr>
          <p:nvPr>
            <p:ph type="sldNum" sz="quarter" idx="12"/>
          </p:nvPr>
        </p:nvSpPr>
        <p:spPr/>
        <p:txBody>
          <a:bodyPr/>
          <a:lstStyle/>
          <a:p>
            <a:fld id="{1E32BDAC-F545-4492-9118-202A9DA7A6DD}" type="slidenum">
              <a:rPr lang="de-AT" smtClean="0"/>
              <a:pPr/>
              <a:t>‹Nr.›</a:t>
            </a:fld>
            <a:endParaRPr lang="de-AT"/>
          </a:p>
        </p:txBody>
      </p:sp>
      <p:sp>
        <p:nvSpPr>
          <p:cNvPr id="8" name="Inhaltsplatzhalter 7"/>
          <p:cNvSpPr>
            <a:spLocks noGrp="1"/>
          </p:cNvSpPr>
          <p:nvPr>
            <p:ph sz="quarter" idx="1"/>
          </p:nvPr>
        </p:nvSpPr>
        <p:spPr>
          <a:xfrm>
            <a:off x="914400" y="1447800"/>
            <a:ext cx="7772400" cy="45720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3">
        <a:schemeClr val="bg1"/>
      </p:bgRef>
    </p:bg>
    <p:spTree>
      <p:nvGrpSpPr>
        <p:cNvPr id="1" name=""/>
        <p:cNvGrpSpPr/>
        <p:nvPr/>
      </p:nvGrpSpPr>
      <p:grpSpPr>
        <a:xfrm>
          <a:off x="0" y="0"/>
          <a:ext cx="0" cy="0"/>
          <a:chOff x="0" y="0"/>
          <a:chExt cx="0" cy="0"/>
        </a:xfrm>
      </p:grpSpPr>
      <p:sp>
        <p:nvSpPr>
          <p:cNvPr id="11" name="Rechtec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Abgerundetes Rechtec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722313" y="952500"/>
            <a:ext cx="7772400" cy="1362075"/>
          </a:xfrm>
        </p:spPr>
        <p:txBody>
          <a:bodyPr anchor="b" anchorCtr="0"/>
          <a:lstStyle>
            <a:lvl1pPr algn="l">
              <a:buNone/>
              <a:defRPr sz="4000" b="0" cap="none"/>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p>
            <a:fld id="{383E65E0-A3F6-499D-9F3B-54079C2A4A15}" type="datetime1">
              <a:rPr lang="de-AT" smtClean="0"/>
              <a:t>16.01.16</a:t>
            </a:fld>
            <a:endParaRPr lang="de-AT"/>
          </a:p>
        </p:txBody>
      </p:sp>
      <p:sp>
        <p:nvSpPr>
          <p:cNvPr id="5" name="Fußzeilenplatzhalter 4"/>
          <p:cNvSpPr>
            <a:spLocks noGrp="1"/>
          </p:cNvSpPr>
          <p:nvPr>
            <p:ph type="ftr" sz="quarter" idx="11"/>
          </p:nvPr>
        </p:nvSpPr>
        <p:spPr>
          <a:xfrm>
            <a:off x="800100" y="6172200"/>
            <a:ext cx="4000500" cy="457200"/>
          </a:xfrm>
        </p:spPr>
        <p:txBody>
          <a:bodyPr/>
          <a:lstStyle/>
          <a:p>
            <a:r>
              <a:rPr lang="de-AT" smtClean="0"/>
              <a:t>Drittmittel in der Forschung - Stiftungsprofessur   Veronika Sevcik, BA MSc     </a:t>
            </a:r>
            <a:endParaRPr lang="de-AT"/>
          </a:p>
        </p:txBody>
      </p:sp>
      <p:sp>
        <p:nvSpPr>
          <p:cNvPr id="7" name="Rechtec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c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146304" y="6208776"/>
            <a:ext cx="457200" cy="457200"/>
          </a:xfrm>
        </p:spPr>
        <p:txBody>
          <a:bodyPr/>
          <a:lstStyle/>
          <a:p>
            <a:fld id="{1E32BDAC-F545-4492-9118-202A9DA7A6DD}" type="slidenum">
              <a:rPr lang="de-AT" smtClean="0"/>
              <a:pPr/>
              <a:t>‹Nr.›</a:t>
            </a:fld>
            <a:endParaRPr lang="de-A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fld id="{0B02FD3A-1309-4FE9-8386-0D04AAC86E86}" type="datetime1">
              <a:rPr lang="de-AT" smtClean="0"/>
              <a:t>16.01.16</a:t>
            </a:fld>
            <a:endParaRPr lang="de-AT"/>
          </a:p>
        </p:txBody>
      </p:sp>
      <p:sp>
        <p:nvSpPr>
          <p:cNvPr id="6" name="Fußzeilenplatzhalter 5"/>
          <p:cNvSpPr>
            <a:spLocks noGrp="1"/>
          </p:cNvSpPr>
          <p:nvPr>
            <p:ph type="ftr" sz="quarter" idx="11"/>
          </p:nvPr>
        </p:nvSpPr>
        <p:spPr/>
        <p:txBody>
          <a:bodyPr/>
          <a:lstStyle/>
          <a:p>
            <a:r>
              <a:rPr lang="de-AT" smtClean="0"/>
              <a:t>Drittmittel in der Forschung - Stiftungsprofessur   Veronika Sevcik, BA MSc     </a:t>
            </a:r>
            <a:endParaRPr lang="de-AT"/>
          </a:p>
        </p:txBody>
      </p:sp>
      <p:sp>
        <p:nvSpPr>
          <p:cNvPr id="7" name="Foliennummernplatzhalter 6"/>
          <p:cNvSpPr>
            <a:spLocks noGrp="1"/>
          </p:cNvSpPr>
          <p:nvPr>
            <p:ph type="sldNum" sz="quarter" idx="12"/>
          </p:nvPr>
        </p:nvSpPr>
        <p:spPr/>
        <p:txBody>
          <a:bodyPr/>
          <a:lstStyle/>
          <a:p>
            <a:fld id="{1E32BDAC-F545-4492-9118-202A9DA7A6DD}" type="slidenum">
              <a:rPr lang="de-AT" smtClean="0"/>
              <a:pPr/>
              <a:t>‹Nr.›</a:t>
            </a:fld>
            <a:endParaRPr lang="de-AT"/>
          </a:p>
        </p:txBody>
      </p:sp>
      <p:sp>
        <p:nvSpPr>
          <p:cNvPr id="9" name="Inhaltsplatzhalter 8"/>
          <p:cNvSpPr>
            <a:spLocks noGrp="1"/>
          </p:cNvSpPr>
          <p:nvPr>
            <p:ph sz="quarter" idx="1"/>
          </p:nvPr>
        </p:nvSpPr>
        <p:spPr>
          <a:xfrm>
            <a:off x="914400" y="1447800"/>
            <a:ext cx="3749040" cy="45720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933950" y="1447800"/>
            <a:ext cx="3749040" cy="45720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914400" y="273050"/>
            <a:ext cx="7772400" cy="1143000"/>
          </a:xfrm>
        </p:spPr>
        <p:txBody>
          <a:bodyPr anchor="b" anchorCtr="0"/>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7" name="Datumsplatzhalter 6"/>
          <p:cNvSpPr>
            <a:spLocks noGrp="1"/>
          </p:cNvSpPr>
          <p:nvPr>
            <p:ph type="dt" sz="half" idx="10"/>
          </p:nvPr>
        </p:nvSpPr>
        <p:spPr/>
        <p:txBody>
          <a:bodyPr/>
          <a:lstStyle/>
          <a:p>
            <a:fld id="{B94036B4-CE68-487E-8F0D-2DC90A71FF90}" type="datetime1">
              <a:rPr lang="de-AT" smtClean="0"/>
              <a:t>16.01.16</a:t>
            </a:fld>
            <a:endParaRPr lang="de-AT"/>
          </a:p>
        </p:txBody>
      </p:sp>
      <p:sp>
        <p:nvSpPr>
          <p:cNvPr id="8" name="Fußzeilenplatzhalter 7"/>
          <p:cNvSpPr>
            <a:spLocks noGrp="1"/>
          </p:cNvSpPr>
          <p:nvPr>
            <p:ph type="ftr" sz="quarter" idx="11"/>
          </p:nvPr>
        </p:nvSpPr>
        <p:spPr/>
        <p:txBody>
          <a:bodyPr/>
          <a:lstStyle/>
          <a:p>
            <a:r>
              <a:rPr lang="de-AT" smtClean="0"/>
              <a:t>Drittmittel in der Forschung - Stiftungsprofessur   Veronika Sevcik, BA MSc     </a:t>
            </a:r>
            <a:endParaRPr lang="de-AT"/>
          </a:p>
        </p:txBody>
      </p:sp>
      <p:sp>
        <p:nvSpPr>
          <p:cNvPr id="9" name="Foliennummernplatzhalter 8"/>
          <p:cNvSpPr>
            <a:spLocks noGrp="1"/>
          </p:cNvSpPr>
          <p:nvPr>
            <p:ph type="sldNum" sz="quarter" idx="12"/>
          </p:nvPr>
        </p:nvSpPr>
        <p:spPr/>
        <p:txBody>
          <a:bodyPr/>
          <a:lstStyle/>
          <a:p>
            <a:fld id="{1E32BDAC-F545-4492-9118-202A9DA7A6DD}" type="slidenum">
              <a:rPr lang="de-AT" smtClean="0"/>
              <a:pPr/>
              <a:t>‹Nr.›</a:t>
            </a:fld>
            <a:endParaRPr lang="de-AT"/>
          </a:p>
        </p:txBody>
      </p:sp>
      <p:sp>
        <p:nvSpPr>
          <p:cNvPr id="11" name="Inhaltsplatzhalter 10"/>
          <p:cNvSpPr>
            <a:spLocks noGrp="1"/>
          </p:cNvSpPr>
          <p:nvPr>
            <p:ph sz="half" idx="2"/>
          </p:nvPr>
        </p:nvSpPr>
        <p:spPr>
          <a:xfrm>
            <a:off x="914400" y="2247900"/>
            <a:ext cx="3733800" cy="38862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half" idx="4"/>
          </p:nvPr>
        </p:nvSpPr>
        <p:spPr>
          <a:xfrm>
            <a:off x="4953000" y="2247900"/>
            <a:ext cx="3733800" cy="38862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7792C3DC-F55F-4058-8F8C-484EEB1701D4}" type="datetime1">
              <a:rPr lang="de-AT" smtClean="0"/>
              <a:t>16.01.16</a:t>
            </a:fld>
            <a:endParaRPr lang="de-AT"/>
          </a:p>
        </p:txBody>
      </p:sp>
      <p:sp>
        <p:nvSpPr>
          <p:cNvPr id="4" name="Fußzeilenplatzhalter 3"/>
          <p:cNvSpPr>
            <a:spLocks noGrp="1"/>
          </p:cNvSpPr>
          <p:nvPr>
            <p:ph type="ftr" sz="quarter" idx="11"/>
          </p:nvPr>
        </p:nvSpPr>
        <p:spPr/>
        <p:txBody>
          <a:bodyPr/>
          <a:lstStyle/>
          <a:p>
            <a:r>
              <a:rPr lang="de-AT" smtClean="0"/>
              <a:t>Drittmittel in der Forschung - Stiftungsprofessur   Veronika Sevcik, BA MSc     </a:t>
            </a:r>
            <a:endParaRPr lang="de-AT"/>
          </a:p>
        </p:txBody>
      </p:sp>
      <p:sp>
        <p:nvSpPr>
          <p:cNvPr id="5" name="Foliennummernplatzhalter 4"/>
          <p:cNvSpPr>
            <a:spLocks noGrp="1"/>
          </p:cNvSpPr>
          <p:nvPr>
            <p:ph type="sldNum" sz="quarter" idx="12"/>
          </p:nvPr>
        </p:nvSpPr>
        <p:spPr/>
        <p:txBody>
          <a:bodyPr/>
          <a:lstStyle/>
          <a:p>
            <a:fld id="{1E32BDAC-F545-4492-9118-202A9DA7A6DD}" type="slidenum">
              <a:rPr lang="de-AT" smtClean="0"/>
              <a:pPr/>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BA81518-E642-4FF5-9040-EB7848E2D435}" type="datetime1">
              <a:rPr lang="de-AT" smtClean="0"/>
              <a:t>16.01.16</a:t>
            </a:fld>
            <a:endParaRPr lang="de-AT"/>
          </a:p>
        </p:txBody>
      </p:sp>
      <p:sp>
        <p:nvSpPr>
          <p:cNvPr id="3" name="Fußzeilenplatzhalter 2"/>
          <p:cNvSpPr>
            <a:spLocks noGrp="1"/>
          </p:cNvSpPr>
          <p:nvPr>
            <p:ph type="ftr" sz="quarter" idx="11"/>
          </p:nvPr>
        </p:nvSpPr>
        <p:spPr/>
        <p:txBody>
          <a:bodyPr/>
          <a:lstStyle/>
          <a:p>
            <a:r>
              <a:rPr lang="de-AT" smtClean="0"/>
              <a:t>Drittmittel in der Forschung - Stiftungsprofessur   Veronika Sevcik, BA MSc     </a:t>
            </a:r>
            <a:endParaRPr lang="de-AT"/>
          </a:p>
        </p:txBody>
      </p:sp>
      <p:sp>
        <p:nvSpPr>
          <p:cNvPr id="4" name="Foliennummernplatzhalter 3"/>
          <p:cNvSpPr>
            <a:spLocks noGrp="1"/>
          </p:cNvSpPr>
          <p:nvPr>
            <p:ph type="sldNum" sz="quarter" idx="12"/>
          </p:nvPr>
        </p:nvSpPr>
        <p:spPr/>
        <p:txBody>
          <a:bodyPr/>
          <a:lstStyle/>
          <a:p>
            <a:fld id="{1E32BDAC-F545-4492-9118-202A9DA7A6DD}" type="slidenum">
              <a:rPr lang="de-AT" smtClean="0"/>
              <a:pPr/>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8" name="Rechtec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Abgerundetes Rechtec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914400" y="273050"/>
            <a:ext cx="7772400" cy="1143000"/>
          </a:xfrm>
        </p:spPr>
        <p:txBody>
          <a:bodyPr anchor="b" anchorCtr="0"/>
          <a:lstStyle>
            <a:lvl1pPr algn="l">
              <a:buNone/>
              <a:defRPr sz="4000" b="0"/>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fld id="{BB10D38A-B17F-4E18-BF98-1943BAB41BE5}" type="datetime1">
              <a:rPr lang="de-AT" smtClean="0"/>
              <a:t>16.01.16</a:t>
            </a:fld>
            <a:endParaRPr lang="de-AT"/>
          </a:p>
        </p:txBody>
      </p:sp>
      <p:sp>
        <p:nvSpPr>
          <p:cNvPr id="6" name="Fußzeilenplatzhalter 5"/>
          <p:cNvSpPr>
            <a:spLocks noGrp="1"/>
          </p:cNvSpPr>
          <p:nvPr>
            <p:ph type="ftr" sz="quarter" idx="11"/>
          </p:nvPr>
        </p:nvSpPr>
        <p:spPr/>
        <p:txBody>
          <a:bodyPr/>
          <a:lstStyle/>
          <a:p>
            <a:r>
              <a:rPr lang="de-AT" smtClean="0"/>
              <a:t>Drittmittel in der Forschung - Stiftungsprofessur   Veronika Sevcik, BA MSc     </a:t>
            </a:r>
            <a:endParaRPr lang="de-AT"/>
          </a:p>
        </p:txBody>
      </p:sp>
      <p:sp>
        <p:nvSpPr>
          <p:cNvPr id="7" name="Foliennummernplatzhalter 6"/>
          <p:cNvSpPr>
            <a:spLocks noGrp="1"/>
          </p:cNvSpPr>
          <p:nvPr>
            <p:ph type="sldNum" sz="quarter" idx="12"/>
          </p:nvPr>
        </p:nvSpPr>
        <p:spPr/>
        <p:txBody>
          <a:bodyPr/>
          <a:lstStyle/>
          <a:p>
            <a:fld id="{1E32BDAC-F545-4492-9118-202A9DA7A6DD}" type="slidenum">
              <a:rPr lang="de-AT" smtClean="0"/>
              <a:pPr/>
              <a:t>‹Nr.›</a:t>
            </a:fld>
            <a:endParaRPr lang="de-AT"/>
          </a:p>
        </p:txBody>
      </p:sp>
      <p:sp>
        <p:nvSpPr>
          <p:cNvPr id="11" name="Inhaltsplatzhalter 10"/>
          <p:cNvSpPr>
            <a:spLocks noGrp="1"/>
          </p:cNvSpPr>
          <p:nvPr>
            <p:ph sz="quarter" idx="1"/>
          </p:nvPr>
        </p:nvSpPr>
        <p:spPr>
          <a:xfrm>
            <a:off x="2971800" y="1600200"/>
            <a:ext cx="5715000" cy="4495800"/>
          </a:xfrm>
        </p:spPr>
        <p:txBody>
          <a:bodyPr vert="horz"/>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de-DE" smtClean="0"/>
              <a:t>Titelmasterformat durch Klicken bearbeiten</a:t>
            </a:r>
            <a:endParaRPr kumimoji="0" lang="en-US"/>
          </a:p>
        </p:txBody>
      </p:sp>
      <p:sp>
        <p:nvSpPr>
          <p:cNvPr id="4" name="Textplatzhalt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fld id="{B087911E-0657-4853-8365-2F53006D5040}" type="datetime1">
              <a:rPr lang="de-AT" smtClean="0"/>
              <a:t>16.01.16</a:t>
            </a:fld>
            <a:endParaRPr lang="de-AT"/>
          </a:p>
        </p:txBody>
      </p:sp>
      <p:sp>
        <p:nvSpPr>
          <p:cNvPr id="6" name="Fußzeilenplatzhalter 5"/>
          <p:cNvSpPr>
            <a:spLocks noGrp="1"/>
          </p:cNvSpPr>
          <p:nvPr>
            <p:ph type="ftr" sz="quarter" idx="11"/>
          </p:nvPr>
        </p:nvSpPr>
        <p:spPr>
          <a:xfrm>
            <a:off x="914400" y="6172200"/>
            <a:ext cx="3886200" cy="457200"/>
          </a:xfrm>
        </p:spPr>
        <p:txBody>
          <a:bodyPr/>
          <a:lstStyle/>
          <a:p>
            <a:r>
              <a:rPr lang="de-AT" smtClean="0"/>
              <a:t>Drittmittel in der Forschung - Stiftungsprofessur   Veronika Sevcik, BA MSc     </a:t>
            </a:r>
            <a:endParaRPr lang="de-AT"/>
          </a:p>
        </p:txBody>
      </p:sp>
      <p:sp>
        <p:nvSpPr>
          <p:cNvPr id="7" name="Foliennummernplatzhalter 6"/>
          <p:cNvSpPr>
            <a:spLocks noGrp="1"/>
          </p:cNvSpPr>
          <p:nvPr>
            <p:ph type="sldNum" sz="quarter" idx="12"/>
          </p:nvPr>
        </p:nvSpPr>
        <p:spPr>
          <a:xfrm>
            <a:off x="146304" y="6208776"/>
            <a:ext cx="457200" cy="457200"/>
          </a:xfrm>
        </p:spPr>
        <p:txBody>
          <a:bodyPr/>
          <a:lstStyle/>
          <a:p>
            <a:fld id="{1E32BDAC-F545-4492-9118-202A9DA7A6DD}" type="slidenum">
              <a:rPr lang="de-AT" smtClean="0"/>
              <a:pPr/>
              <a:t>‹Nr.›</a:t>
            </a:fld>
            <a:endParaRPr lang="de-AT"/>
          </a:p>
        </p:txBody>
      </p:sp>
      <p:sp>
        <p:nvSpPr>
          <p:cNvPr id="11" name="Rechtec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c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Bildplatzhalt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de-DE" smtClean="0"/>
              <a:t>Bild durch Klicken auf Symbol hinzufügen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ec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Abgerundetes Rechtec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elplatzhalt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de-AT" dirty="0"/>
          </a:p>
        </p:txBody>
      </p:sp>
      <p:sp>
        <p:nvSpPr>
          <p:cNvPr id="3" name="Fußzeilenplatzhalt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de-AT" dirty="0"/>
          </a:p>
        </p:txBody>
      </p:sp>
      <p:sp>
        <p:nvSpPr>
          <p:cNvPr id="23" name="Foliennummernplatzhalt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E32BDAC-F545-4492-9118-202A9DA7A6DD}" type="slidenum">
              <a:rPr lang="de-AT" smtClean="0"/>
              <a:pPr/>
              <a:t>‹Nr.›</a:t>
            </a:fld>
            <a:endParaRPr lang="de-AT"/>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hochschulwatch.d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71600" y="3501008"/>
            <a:ext cx="6400800" cy="2137792"/>
          </a:xfrm>
        </p:spPr>
        <p:txBody>
          <a:bodyPr>
            <a:normAutofit fontScale="92500" lnSpcReduction="10000"/>
          </a:bodyPr>
          <a:lstStyle/>
          <a:p>
            <a:r>
              <a:rPr lang="de-AT" dirty="0" smtClean="0"/>
              <a:t>LVA Qualitative Forschungsmethoden</a:t>
            </a:r>
          </a:p>
          <a:p>
            <a:r>
              <a:rPr lang="de-AT" dirty="0" smtClean="0"/>
              <a:t>Dr. Peter Holtz</a:t>
            </a:r>
          </a:p>
          <a:p>
            <a:r>
              <a:rPr lang="de-AT" dirty="0" smtClean="0"/>
              <a:t>WS 2015/16</a:t>
            </a:r>
          </a:p>
          <a:p>
            <a:r>
              <a:rPr lang="de-AT" dirty="0" smtClean="0"/>
              <a:t>Veronika </a:t>
            </a:r>
            <a:r>
              <a:rPr lang="de-AT" dirty="0" err="1" smtClean="0"/>
              <a:t>Sevcik</a:t>
            </a:r>
            <a:r>
              <a:rPr lang="de-AT" dirty="0" smtClean="0"/>
              <a:t>, BA </a:t>
            </a:r>
            <a:r>
              <a:rPr lang="de-AT" dirty="0" err="1" smtClean="0"/>
              <a:t>MSc</a:t>
            </a:r>
            <a:endParaRPr lang="de-AT" dirty="0" smtClean="0"/>
          </a:p>
          <a:p>
            <a:r>
              <a:rPr lang="de-AT" dirty="0" smtClean="0"/>
              <a:t>9003610</a:t>
            </a:r>
          </a:p>
          <a:p>
            <a:endParaRPr lang="de-AT" dirty="0"/>
          </a:p>
        </p:txBody>
      </p:sp>
      <p:sp>
        <p:nvSpPr>
          <p:cNvPr id="2" name="Titel 1"/>
          <p:cNvSpPr>
            <a:spLocks noGrp="1"/>
          </p:cNvSpPr>
          <p:nvPr>
            <p:ph type="ctrTitle"/>
          </p:nvPr>
        </p:nvSpPr>
        <p:spPr>
          <a:xfrm>
            <a:off x="685800" y="1340769"/>
            <a:ext cx="7772400" cy="2016223"/>
          </a:xfrm>
        </p:spPr>
        <p:txBody>
          <a:bodyPr>
            <a:normAutofit fontScale="90000"/>
          </a:bodyPr>
          <a:lstStyle/>
          <a:p>
            <a:r>
              <a:rPr lang="de-AT" dirty="0" smtClean="0"/>
              <a:t>Drittmittel in der Forschung</a:t>
            </a:r>
            <a:br>
              <a:rPr lang="de-AT" dirty="0" smtClean="0"/>
            </a:br>
            <a:r>
              <a:rPr lang="de-AT" dirty="0" smtClean="0"/>
              <a:t>Stiftungsprofessuren</a:t>
            </a:r>
            <a:br>
              <a:rPr lang="de-AT" dirty="0" smtClean="0"/>
            </a:br>
            <a:r>
              <a:rPr lang="de-AT" sz="4000" dirty="0" smtClean="0"/>
              <a:t>Dokumentenanalyse / Diskursanalyse</a:t>
            </a:r>
            <a:endParaRPr lang="de-AT" sz="40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Dokumentenanalyse </a:t>
            </a:r>
            <a:r>
              <a:rPr lang="de-AT" sz="2000" dirty="0" smtClean="0"/>
              <a:t>(</a:t>
            </a:r>
            <a:r>
              <a:rPr lang="de-AT" sz="2000" dirty="0" err="1" smtClean="0"/>
              <a:t>Mayring</a:t>
            </a:r>
            <a:r>
              <a:rPr lang="de-AT" sz="2000" dirty="0" smtClean="0"/>
              <a:t> 2002)</a:t>
            </a:r>
            <a:endParaRPr lang="de-AT" dirty="0"/>
          </a:p>
        </p:txBody>
      </p:sp>
      <p:sp>
        <p:nvSpPr>
          <p:cNvPr id="3" name="Inhaltsplatzhalter 2"/>
          <p:cNvSpPr>
            <a:spLocks noGrp="1"/>
          </p:cNvSpPr>
          <p:nvPr>
            <p:ph sz="quarter" idx="1"/>
          </p:nvPr>
        </p:nvSpPr>
        <p:spPr/>
        <p:txBody>
          <a:bodyPr/>
          <a:lstStyle/>
          <a:p>
            <a:pPr>
              <a:buNone/>
            </a:pPr>
            <a:r>
              <a:rPr lang="de-AT" u="sng" dirty="0" smtClean="0"/>
              <a:t>Vorteile</a:t>
            </a:r>
            <a:r>
              <a:rPr lang="de-AT" dirty="0" smtClean="0"/>
              <a:t>:</a:t>
            </a:r>
          </a:p>
          <a:p>
            <a:r>
              <a:rPr lang="de-AT" dirty="0" smtClean="0"/>
              <a:t>Materialvielfalt</a:t>
            </a:r>
          </a:p>
          <a:p>
            <a:r>
              <a:rPr lang="de-AT" dirty="0" smtClean="0"/>
              <a:t>Zugänge und Material, dass bei klassischen Methoden  nicht  zur Geltung kommen würde</a:t>
            </a:r>
          </a:p>
          <a:p>
            <a:r>
              <a:rPr lang="de-AT" dirty="0" smtClean="0"/>
              <a:t>Daten sind bereits fertig, müssen nicht erst hervorgebracht werden</a:t>
            </a:r>
          </a:p>
          <a:p>
            <a:r>
              <a:rPr lang="de-AT" dirty="0" smtClean="0"/>
              <a:t>Daher weniger Fehlerquellen bei der Datenerhebung</a:t>
            </a:r>
          </a:p>
          <a:p>
            <a:r>
              <a:rPr lang="de-AT" dirty="0" smtClean="0"/>
              <a:t>Nur bei Auswahl der Dokumente spielt Subjektivität von Forscher oder Forscherin eine Rolle </a:t>
            </a:r>
          </a:p>
          <a:p>
            <a:r>
              <a:rPr lang="de-AT" dirty="0" err="1" smtClean="0"/>
              <a:t>Nonreaktives</a:t>
            </a:r>
            <a:r>
              <a:rPr lang="de-AT" dirty="0" smtClean="0"/>
              <a:t> Messen = keine </a:t>
            </a:r>
            <a:r>
              <a:rPr lang="de-AT" dirty="0" err="1" smtClean="0"/>
              <a:t>Messanordnung</a:t>
            </a:r>
            <a:endParaRPr lang="de-AT" dirty="0" smtClean="0"/>
          </a:p>
          <a:p>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10</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Dokumentenanalyse </a:t>
            </a:r>
            <a:r>
              <a:rPr lang="de-AT" sz="2000" dirty="0" smtClean="0"/>
              <a:t>(</a:t>
            </a:r>
            <a:r>
              <a:rPr lang="de-AT" sz="2000" dirty="0" err="1" smtClean="0"/>
              <a:t>Mayring</a:t>
            </a:r>
            <a:r>
              <a:rPr lang="de-AT" sz="2000" dirty="0" smtClean="0"/>
              <a:t> 2002)</a:t>
            </a:r>
            <a:endParaRPr lang="de-AT" sz="2000" dirty="0"/>
          </a:p>
        </p:txBody>
      </p:sp>
      <p:sp>
        <p:nvSpPr>
          <p:cNvPr id="3" name="Inhaltsplatzhalter 2"/>
          <p:cNvSpPr>
            <a:spLocks noGrp="1"/>
          </p:cNvSpPr>
          <p:nvPr>
            <p:ph sz="quarter" idx="1"/>
          </p:nvPr>
        </p:nvSpPr>
        <p:spPr/>
        <p:txBody>
          <a:bodyPr>
            <a:normAutofit/>
          </a:bodyPr>
          <a:lstStyle/>
          <a:p>
            <a:r>
              <a:rPr lang="de-AT" dirty="0" smtClean="0"/>
              <a:t>Entstammt den Geschichtswissenschaften: Quellenkunde, Quellenkritik</a:t>
            </a:r>
          </a:p>
          <a:p>
            <a:endParaRPr lang="de-AT" dirty="0" smtClean="0"/>
          </a:p>
          <a:p>
            <a:r>
              <a:rPr lang="de-AT" dirty="0" smtClean="0"/>
              <a:t>Erkenntniswerte von Dokumenten:</a:t>
            </a:r>
          </a:p>
          <a:p>
            <a:pPr lvl="1"/>
            <a:r>
              <a:rPr lang="de-AT" dirty="0" smtClean="0"/>
              <a:t>Art des Dokuments</a:t>
            </a:r>
          </a:p>
          <a:p>
            <a:pPr lvl="1"/>
            <a:r>
              <a:rPr lang="de-AT" dirty="0" smtClean="0"/>
              <a:t>Äußere Merkmale</a:t>
            </a:r>
          </a:p>
          <a:p>
            <a:pPr lvl="1"/>
            <a:r>
              <a:rPr lang="de-AT" dirty="0" smtClean="0"/>
              <a:t>Innere Merkmale</a:t>
            </a:r>
          </a:p>
          <a:p>
            <a:pPr lvl="1"/>
            <a:r>
              <a:rPr lang="de-AT" dirty="0" err="1" smtClean="0"/>
              <a:t>Intendiertheit</a:t>
            </a:r>
            <a:endParaRPr lang="de-AT" dirty="0" smtClean="0"/>
          </a:p>
          <a:p>
            <a:pPr lvl="1"/>
            <a:r>
              <a:rPr lang="de-AT" dirty="0" smtClean="0"/>
              <a:t>Nähe zum Gegenstand</a:t>
            </a:r>
          </a:p>
          <a:p>
            <a:pPr lvl="1"/>
            <a:r>
              <a:rPr lang="de-AT" dirty="0" smtClean="0"/>
              <a:t>Herkunft des Dokuments</a:t>
            </a:r>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11</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Einsatzgebiete </a:t>
            </a:r>
            <a:r>
              <a:rPr lang="de-AT" sz="2000" dirty="0" smtClean="0"/>
              <a:t>(</a:t>
            </a:r>
            <a:r>
              <a:rPr lang="de-AT" sz="2000" dirty="0" err="1" smtClean="0"/>
              <a:t>Mayring</a:t>
            </a:r>
            <a:r>
              <a:rPr lang="de-AT" sz="2000" dirty="0" smtClean="0"/>
              <a:t> 2002)</a:t>
            </a:r>
            <a:endParaRPr lang="de-AT" sz="2000" dirty="0"/>
          </a:p>
        </p:txBody>
      </p:sp>
      <p:sp>
        <p:nvSpPr>
          <p:cNvPr id="3" name="Inhaltsplatzhalter 2"/>
          <p:cNvSpPr>
            <a:spLocks noGrp="1"/>
          </p:cNvSpPr>
          <p:nvPr>
            <p:ph sz="quarter" idx="1"/>
          </p:nvPr>
        </p:nvSpPr>
        <p:spPr>
          <a:xfrm>
            <a:off x="914400" y="1988840"/>
            <a:ext cx="7772400" cy="4030960"/>
          </a:xfrm>
        </p:spPr>
        <p:txBody>
          <a:bodyPr/>
          <a:lstStyle/>
          <a:p>
            <a:r>
              <a:rPr lang="de-AT" dirty="0" smtClean="0"/>
              <a:t>Bei großer Materialvielfalt, also große Forschungsprojekte</a:t>
            </a:r>
          </a:p>
          <a:p>
            <a:r>
              <a:rPr lang="de-AT" dirty="0" smtClean="0"/>
              <a:t>Gültigkeit anderwärtig gewonnener Daten </a:t>
            </a:r>
            <a:r>
              <a:rPr lang="de-AT" dirty="0" err="1" smtClean="0"/>
              <a:t>a.g</a:t>
            </a:r>
            <a:r>
              <a:rPr lang="de-AT" dirty="0" smtClean="0"/>
              <a:t>. non-reaktiven Charakters überprüfen</a:t>
            </a:r>
          </a:p>
          <a:p>
            <a:r>
              <a:rPr lang="de-AT" dirty="0" smtClean="0"/>
              <a:t>Dort, wo kein direkter Zugang durch Beobachten, Fragen, Messen, etc. möglich ist</a:t>
            </a:r>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12</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Ablauf Dokumentenanalyse </a:t>
            </a:r>
            <a:r>
              <a:rPr lang="de-AT" sz="1800" dirty="0" smtClean="0"/>
              <a:t>(</a:t>
            </a:r>
            <a:r>
              <a:rPr lang="de-AT" sz="1800" dirty="0" err="1" smtClean="0"/>
              <a:t>Mayring</a:t>
            </a:r>
            <a:r>
              <a:rPr lang="de-AT" sz="1800" dirty="0" smtClean="0"/>
              <a:t> 2002)</a:t>
            </a:r>
            <a:endParaRPr lang="de-AT" sz="1800" dirty="0"/>
          </a:p>
        </p:txBody>
      </p:sp>
      <p:sp>
        <p:nvSpPr>
          <p:cNvPr id="3" name="Inhaltsplatzhalter 2"/>
          <p:cNvSpPr>
            <a:spLocks noGrp="1"/>
          </p:cNvSpPr>
          <p:nvPr>
            <p:ph sz="quarter" idx="1"/>
          </p:nvPr>
        </p:nvSpPr>
        <p:spPr>
          <a:xfrm>
            <a:off x="914400" y="1988840"/>
            <a:ext cx="7772400" cy="4030960"/>
          </a:xfrm>
        </p:spPr>
        <p:txBody>
          <a:bodyPr>
            <a:normAutofit/>
          </a:bodyPr>
          <a:lstStyle/>
          <a:p>
            <a:r>
              <a:rPr lang="de-AT" dirty="0" smtClean="0"/>
              <a:t>1.	Klare Formulierung der Fragestellung	</a:t>
            </a:r>
          </a:p>
          <a:p>
            <a:r>
              <a:rPr lang="de-AT" dirty="0" smtClean="0"/>
              <a:t>2.	 Definieren, was als Dokument gelten soll (Ausgangsmaterial bestimmen und Material danach sammeln)</a:t>
            </a:r>
          </a:p>
          <a:p>
            <a:r>
              <a:rPr lang="de-AT" dirty="0" smtClean="0"/>
              <a:t>3.	 Quellenkritik: Was kann das Dokument aussagen, Wert für die Beantwortung der Fragestellung</a:t>
            </a:r>
          </a:p>
          <a:p>
            <a:r>
              <a:rPr lang="de-AT" dirty="0" smtClean="0"/>
              <a:t>4.	 Interpretation </a:t>
            </a:r>
            <a:r>
              <a:rPr lang="de-AT" dirty="0" err="1" smtClean="0"/>
              <a:t>iSd</a:t>
            </a:r>
            <a:r>
              <a:rPr lang="de-AT" dirty="0" smtClean="0"/>
              <a:t> Fragestellung (interpretative Methoden)</a:t>
            </a:r>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13</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Ablauf Dokumentenanalyse </a:t>
            </a:r>
            <a:endParaRPr lang="de-AT" sz="2000" dirty="0"/>
          </a:p>
        </p:txBody>
      </p:sp>
      <p:sp>
        <p:nvSpPr>
          <p:cNvPr id="3" name="Inhaltsplatzhalter 2"/>
          <p:cNvSpPr>
            <a:spLocks noGrp="1"/>
          </p:cNvSpPr>
          <p:nvPr>
            <p:ph sz="quarter" idx="1"/>
          </p:nvPr>
        </p:nvSpPr>
        <p:spPr>
          <a:xfrm>
            <a:off x="457200" y="1556792"/>
            <a:ext cx="8229600" cy="4608512"/>
          </a:xfrm>
        </p:spPr>
        <p:txBody>
          <a:bodyPr>
            <a:normAutofit fontScale="77500" lnSpcReduction="20000"/>
          </a:bodyPr>
          <a:lstStyle/>
          <a:p>
            <a:pPr>
              <a:buNone/>
            </a:pPr>
            <a:r>
              <a:rPr lang="de-AT" dirty="0" smtClean="0"/>
              <a:t>1.	Klare Formulierung der Fragestellung</a:t>
            </a:r>
          </a:p>
          <a:p>
            <a:pPr lvl="1"/>
            <a:r>
              <a:rPr lang="de-AT" dirty="0" smtClean="0">
                <a:solidFill>
                  <a:srgbClr val="0070C0"/>
                </a:solidFill>
              </a:rPr>
              <a:t>Wie kritisch oder unkritisch wird die Thematik Drittmittel/Stiftungsprofessur öffentlich diskutiert bzw. dargestellt?</a:t>
            </a:r>
          </a:p>
          <a:p>
            <a:pPr lvl="1"/>
            <a:endParaRPr lang="de-AT" dirty="0" smtClean="0"/>
          </a:p>
          <a:p>
            <a:pPr>
              <a:buNone/>
            </a:pPr>
            <a:r>
              <a:rPr lang="de-AT" dirty="0" smtClean="0"/>
              <a:t>2.	Definieren, was als Dokument gelten soll </a:t>
            </a:r>
          </a:p>
          <a:p>
            <a:pPr lvl="1"/>
            <a:r>
              <a:rPr lang="de-AT" dirty="0" smtClean="0">
                <a:solidFill>
                  <a:srgbClr val="0070C0"/>
                </a:solidFill>
              </a:rPr>
              <a:t>Zeitungsberichte,  Homepages Universitäten, Homepages Unternehmen,  Universitätsberichte des BM, Tätigkeitsberichte universitätsnaher Gremien, TV/Radio-Berichte, Vorträge, Podiumsdiskussionen, etc. (alles)</a:t>
            </a:r>
          </a:p>
          <a:p>
            <a:pPr lvl="1"/>
            <a:endParaRPr lang="de-AT" dirty="0" smtClean="0"/>
          </a:p>
          <a:p>
            <a:pPr>
              <a:buNone/>
            </a:pPr>
            <a:r>
              <a:rPr lang="de-AT" dirty="0" smtClean="0"/>
              <a:t>3.	Quellenkritik: Wert für die Beantwortung der Fragestellung</a:t>
            </a:r>
          </a:p>
          <a:p>
            <a:pPr lvl="1"/>
            <a:r>
              <a:rPr lang="de-AT" dirty="0" smtClean="0">
                <a:solidFill>
                  <a:srgbClr val="0070C0"/>
                </a:solidFill>
              </a:rPr>
              <a:t>Wer argumentiert wie? Aber auch: Wer äußert sich nicht kritisch?</a:t>
            </a:r>
          </a:p>
          <a:p>
            <a:pPr lvl="1"/>
            <a:r>
              <a:rPr lang="de-AT" dirty="0" smtClean="0">
                <a:solidFill>
                  <a:srgbClr val="0070C0"/>
                </a:solidFill>
              </a:rPr>
              <a:t>Wer hat eine sachliche, eher positive / eher negative Position zur Thematik?</a:t>
            </a:r>
          </a:p>
          <a:p>
            <a:pPr lvl="1"/>
            <a:r>
              <a:rPr lang="de-AT" dirty="0" smtClean="0">
                <a:solidFill>
                  <a:srgbClr val="0070C0"/>
                </a:solidFill>
              </a:rPr>
              <a:t>Informationen zur Institution, Herausgeber, etc. </a:t>
            </a:r>
          </a:p>
          <a:p>
            <a:pPr lvl="1">
              <a:buNone/>
            </a:pPr>
            <a:endParaRPr lang="de-AT" dirty="0" smtClean="0"/>
          </a:p>
          <a:p>
            <a:pPr>
              <a:buNone/>
            </a:pPr>
            <a:r>
              <a:rPr lang="de-AT" dirty="0" smtClean="0"/>
              <a:t>4.	Interpretation </a:t>
            </a:r>
            <a:r>
              <a:rPr lang="de-AT" dirty="0" err="1" smtClean="0"/>
              <a:t>iSd</a:t>
            </a:r>
            <a:r>
              <a:rPr lang="de-AT" dirty="0" smtClean="0"/>
              <a:t> Fragestellung </a:t>
            </a:r>
          </a:p>
          <a:p>
            <a:pPr lvl="1"/>
            <a:r>
              <a:rPr lang="de-AT" dirty="0" smtClean="0">
                <a:solidFill>
                  <a:srgbClr val="0070C0"/>
                </a:solidFill>
              </a:rPr>
              <a:t>Hintergründe, Absichten, Zweck, Zusammenhänge, Traditionen, Ideologien</a:t>
            </a:r>
            <a:endParaRPr lang="de-AT" dirty="0">
              <a:solidFill>
                <a:srgbClr val="0070C0"/>
              </a:solidFill>
            </a:endParaRPr>
          </a:p>
        </p:txBody>
      </p:sp>
      <p:sp>
        <p:nvSpPr>
          <p:cNvPr id="4" name="Foliennummernplatzhalter 3"/>
          <p:cNvSpPr>
            <a:spLocks noGrp="1"/>
          </p:cNvSpPr>
          <p:nvPr>
            <p:ph type="sldNum" sz="quarter" idx="12"/>
          </p:nvPr>
        </p:nvSpPr>
        <p:spPr/>
        <p:txBody>
          <a:bodyPr/>
          <a:lstStyle/>
          <a:p>
            <a:fld id="{1E32BDAC-F545-4492-9118-202A9DA7A6DD}" type="slidenum">
              <a:rPr lang="de-AT" smtClean="0"/>
              <a:pPr/>
              <a:t>14</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err="1" smtClean="0"/>
              <a:t>Bsp</a:t>
            </a:r>
            <a:r>
              <a:rPr lang="de-AT" dirty="0" smtClean="0"/>
              <a:t> 1: Österreichischer Wissenschaftsrat</a:t>
            </a:r>
            <a:endParaRPr lang="de-AT" dirty="0"/>
          </a:p>
        </p:txBody>
      </p:sp>
      <p:sp>
        <p:nvSpPr>
          <p:cNvPr id="3" name="Inhaltsplatzhalter 2"/>
          <p:cNvSpPr>
            <a:spLocks noGrp="1"/>
          </p:cNvSpPr>
          <p:nvPr>
            <p:ph sz="quarter" idx="1"/>
          </p:nvPr>
        </p:nvSpPr>
        <p:spPr/>
        <p:txBody>
          <a:bodyPr>
            <a:normAutofit/>
          </a:bodyPr>
          <a:lstStyle/>
          <a:p>
            <a:r>
              <a:rPr lang="de-AT" dirty="0" smtClean="0"/>
              <a:t>Dokument: </a:t>
            </a:r>
            <a:r>
              <a:rPr lang="de-AT" i="1" dirty="0" smtClean="0"/>
              <a:t>Tätigkeitsbericht 2012-2014 </a:t>
            </a:r>
          </a:p>
          <a:p>
            <a:pPr>
              <a:buNone/>
            </a:pPr>
            <a:r>
              <a:rPr lang="de-AT" dirty="0" smtClean="0"/>
              <a:t>	(</a:t>
            </a:r>
            <a:r>
              <a:rPr lang="de-AT" dirty="0" err="1" smtClean="0"/>
              <a:t>print</a:t>
            </a:r>
            <a:r>
              <a:rPr lang="de-AT" dirty="0" smtClean="0"/>
              <a:t> und online; 82 Seiten) </a:t>
            </a:r>
          </a:p>
          <a:p>
            <a:pPr>
              <a:buNone/>
            </a:pPr>
            <a:r>
              <a:rPr lang="de-AT" dirty="0" smtClean="0"/>
              <a:t>	</a:t>
            </a:r>
            <a:r>
              <a:rPr lang="de-AT" sz="1700" dirty="0" smtClean="0"/>
              <a:t>http://www.wissenschaftsrat.ac.at/news/Taetigkeitsbericht_2012_2014.pdf</a:t>
            </a:r>
            <a:endParaRPr lang="de-AT" dirty="0" smtClean="0"/>
          </a:p>
          <a:p>
            <a:r>
              <a:rPr lang="de-AT" dirty="0" smtClean="0"/>
              <a:t>Quellenkritik: </a:t>
            </a:r>
          </a:p>
          <a:p>
            <a:pPr lvl="1"/>
            <a:r>
              <a:rPr lang="de-AT" dirty="0" smtClean="0"/>
              <a:t>Österreichischer Wissenschaftsrat besteht seit UG 2002</a:t>
            </a:r>
          </a:p>
          <a:p>
            <a:pPr lvl="1"/>
            <a:r>
              <a:rPr lang="de-AT" dirty="0" smtClean="0"/>
              <a:t>berät das zuständige Bundesministerium (</a:t>
            </a:r>
            <a:r>
              <a:rPr lang="de-AT" dirty="0" err="1" smtClean="0"/>
              <a:t>bmwfw</a:t>
            </a:r>
            <a:r>
              <a:rPr lang="de-AT" dirty="0" smtClean="0"/>
              <a:t>) </a:t>
            </a:r>
            <a:r>
              <a:rPr lang="de-AT" dirty="0" err="1" smtClean="0"/>
              <a:t>bezügl</a:t>
            </a:r>
            <a:r>
              <a:rPr lang="de-AT" dirty="0" smtClean="0"/>
              <a:t>. Universitäts- und Wissenschaftssystems</a:t>
            </a:r>
          </a:p>
          <a:p>
            <a:pPr lvl="1"/>
            <a:r>
              <a:rPr lang="de-AT" dirty="0" smtClean="0"/>
              <a:t>Wissenschaftlich und unabhängig</a:t>
            </a:r>
          </a:p>
          <a:p>
            <a:pPr lvl="2"/>
            <a:r>
              <a:rPr lang="de-AT" dirty="0" smtClean="0"/>
              <a:t>Beratung: BM, NR, LT, Universitäten	</a:t>
            </a:r>
          </a:p>
          <a:p>
            <a:pPr lvl="2"/>
            <a:r>
              <a:rPr lang="de-AT" dirty="0" smtClean="0"/>
              <a:t>Beobachtung, Analysen, Empfehlungen</a:t>
            </a:r>
          </a:p>
          <a:p>
            <a:pPr>
              <a:buNone/>
            </a:pPr>
            <a:endParaRPr lang="de-AT" dirty="0" smtClean="0"/>
          </a:p>
        </p:txBody>
      </p:sp>
      <p:sp>
        <p:nvSpPr>
          <p:cNvPr id="4" name="Foliennummernplatzhalter 3"/>
          <p:cNvSpPr>
            <a:spLocks noGrp="1"/>
          </p:cNvSpPr>
          <p:nvPr>
            <p:ph type="sldNum" sz="quarter" idx="12"/>
          </p:nvPr>
        </p:nvSpPr>
        <p:spPr/>
        <p:txBody>
          <a:bodyPr/>
          <a:lstStyle/>
          <a:p>
            <a:fld id="{1E32BDAC-F545-4492-9118-202A9DA7A6DD}" type="slidenum">
              <a:rPr lang="de-AT" smtClean="0"/>
              <a:pPr/>
              <a:t>15</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Österreichischer Wissenschaftsrat</a:t>
            </a:r>
            <a:endParaRPr lang="de-AT" dirty="0"/>
          </a:p>
        </p:txBody>
      </p:sp>
      <p:sp>
        <p:nvSpPr>
          <p:cNvPr id="3" name="Inhaltsplatzhalter 2"/>
          <p:cNvSpPr>
            <a:spLocks noGrp="1"/>
          </p:cNvSpPr>
          <p:nvPr>
            <p:ph sz="quarter" idx="1"/>
          </p:nvPr>
        </p:nvSpPr>
        <p:spPr/>
        <p:txBody>
          <a:bodyPr>
            <a:normAutofit fontScale="92500" lnSpcReduction="20000"/>
          </a:bodyPr>
          <a:lstStyle/>
          <a:p>
            <a:pPr>
              <a:buNone/>
            </a:pPr>
            <a:r>
              <a:rPr lang="de-AT" u="sng" dirty="0" smtClean="0"/>
              <a:t>Analyse</a:t>
            </a:r>
            <a:r>
              <a:rPr lang="de-AT" dirty="0" smtClean="0"/>
              <a:t>: </a:t>
            </a:r>
          </a:p>
          <a:p>
            <a:r>
              <a:rPr lang="de-AT" dirty="0" smtClean="0">
                <a:solidFill>
                  <a:srgbClr val="0070C0"/>
                </a:solidFill>
              </a:rPr>
              <a:t>Stiftungsprofessur</a:t>
            </a:r>
            <a:r>
              <a:rPr lang="de-AT" dirty="0" smtClean="0"/>
              <a:t> – null Treffer</a:t>
            </a:r>
          </a:p>
          <a:p>
            <a:r>
              <a:rPr lang="de-AT" dirty="0" smtClean="0">
                <a:solidFill>
                  <a:srgbClr val="0070C0"/>
                </a:solidFill>
              </a:rPr>
              <a:t>Drittmittelpersonal</a:t>
            </a:r>
            <a:r>
              <a:rPr lang="de-AT" dirty="0" smtClean="0"/>
              <a:t>: „</a:t>
            </a:r>
            <a:r>
              <a:rPr lang="de-AT" i="1" dirty="0" smtClean="0"/>
              <a:t>Ein angemessenes Verhältnis zwischen dem akademischen Stammpersonal und  dem Drittmittelpersonal sowie externen Lektoren ist nach Auffassung des Wissenschaftsrates unerlässlich, wenn die Universitäten die ihnen übertragenen Aufgaben in Forschung und Lehre erfüllen sollen. Angesichts des steigenden Anteils ‚peripherer‘ wissenschaftlicher Arbeitsverhältnisse empfiehlt der Wissenschaftsrat, einer weiteren Verringerung des Anteils des universitären Stammpersonals entgegenzuwirken</a:t>
            </a:r>
            <a:r>
              <a:rPr lang="de-AT" dirty="0" smtClean="0"/>
              <a:t>.“ (S.31)</a:t>
            </a:r>
          </a:p>
          <a:p>
            <a:r>
              <a:rPr lang="de-AT" dirty="0" smtClean="0">
                <a:solidFill>
                  <a:srgbClr val="0070C0"/>
                </a:solidFill>
              </a:rPr>
              <a:t>Drittmittel</a:t>
            </a:r>
            <a:r>
              <a:rPr lang="de-AT" dirty="0" smtClean="0"/>
              <a:t>: „</a:t>
            </a:r>
            <a:r>
              <a:rPr lang="de-AT" i="1" dirty="0" smtClean="0"/>
              <a:t>Bedenklich ist in diesem Zusammenhang </a:t>
            </a:r>
            <a:r>
              <a:rPr lang="de-AT" sz="2000" i="1" dirty="0" smtClean="0"/>
              <a:t>[</a:t>
            </a:r>
            <a:r>
              <a:rPr lang="de-AT" sz="2000" i="1" dirty="0" err="1" smtClean="0"/>
              <a:t>Anm</a:t>
            </a:r>
            <a:r>
              <a:rPr lang="de-AT" sz="2000" i="1" dirty="0" smtClean="0"/>
              <a:t>: Nachwuchsförderung] </a:t>
            </a:r>
            <a:r>
              <a:rPr lang="de-AT" i="1" dirty="0" smtClean="0"/>
              <a:t>auch die häufige (offensichtlich durch die Not geborene) Finanzierung externer Lehrender über Drittmittel, die eigentlich der Forschung gewidmet sind.</a:t>
            </a:r>
            <a:r>
              <a:rPr lang="de-AT" dirty="0" smtClean="0"/>
              <a:t>“ (S.33)</a:t>
            </a:r>
          </a:p>
          <a:p>
            <a:pPr>
              <a:buNone/>
            </a:pPr>
            <a:endParaRPr lang="de-AT" dirty="0" smtClean="0"/>
          </a:p>
          <a:p>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16</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Österreichischer Wissenschaftsrat</a:t>
            </a:r>
            <a:endParaRPr lang="de-AT" dirty="0"/>
          </a:p>
        </p:txBody>
      </p:sp>
      <p:sp>
        <p:nvSpPr>
          <p:cNvPr id="3" name="Inhaltsplatzhalter 2"/>
          <p:cNvSpPr>
            <a:spLocks noGrp="1"/>
          </p:cNvSpPr>
          <p:nvPr>
            <p:ph sz="quarter" idx="1"/>
          </p:nvPr>
        </p:nvSpPr>
        <p:spPr>
          <a:xfrm>
            <a:off x="914400" y="1447800"/>
            <a:ext cx="7772400" cy="4717504"/>
          </a:xfrm>
        </p:spPr>
        <p:txBody>
          <a:bodyPr>
            <a:normAutofit fontScale="70000" lnSpcReduction="20000"/>
          </a:bodyPr>
          <a:lstStyle/>
          <a:p>
            <a:endParaRPr lang="de-AT" dirty="0" smtClean="0"/>
          </a:p>
          <a:p>
            <a:pPr>
              <a:buNone/>
            </a:pPr>
            <a:r>
              <a:rPr lang="de-AT" u="sng" dirty="0" smtClean="0"/>
              <a:t>Interpretation</a:t>
            </a:r>
            <a:r>
              <a:rPr lang="de-AT" dirty="0" smtClean="0"/>
              <a:t>:</a:t>
            </a:r>
          </a:p>
          <a:p>
            <a:r>
              <a:rPr lang="de-AT" dirty="0" smtClean="0"/>
              <a:t>Finanzierung der Universitäten nur in Form von nicht konkretisierten Forderungen (</a:t>
            </a:r>
            <a:r>
              <a:rPr lang="de-AT" dirty="0" err="1" smtClean="0"/>
              <a:t>zB</a:t>
            </a:r>
            <a:r>
              <a:rPr lang="de-AT" dirty="0" smtClean="0"/>
              <a:t> Studienplatzfinanzierung ,…)</a:t>
            </a:r>
          </a:p>
          <a:p>
            <a:r>
              <a:rPr lang="de-AT" dirty="0" smtClean="0"/>
              <a:t>Drittmittelpersonal als Konkurrenz zum üblichen Anstellungsverhältnis an der Universität</a:t>
            </a:r>
          </a:p>
          <a:p>
            <a:r>
              <a:rPr lang="de-AT" dirty="0" smtClean="0"/>
              <a:t>Drittmittel für externe Lehrende, anstelle für Forschung verwendet (</a:t>
            </a:r>
            <a:r>
              <a:rPr lang="de-AT" i="1" dirty="0" smtClean="0"/>
              <a:t>Überlegung: indirekte Stiftungsprofessur?</a:t>
            </a:r>
            <a:r>
              <a:rPr lang="de-AT" dirty="0" smtClean="0"/>
              <a:t>) </a:t>
            </a:r>
          </a:p>
          <a:p>
            <a:r>
              <a:rPr lang="de-AT" dirty="0" smtClean="0"/>
              <a:t>Gesuchter Diskurs (Förderung oder Steuerung der Forschung durch Drittmittelgeber) im Tätigkeitsbericht nicht vorgefunden</a:t>
            </a:r>
          </a:p>
          <a:p>
            <a:r>
              <a:rPr lang="de-AT" dirty="0" smtClean="0">
                <a:solidFill>
                  <a:srgbClr val="0070C0"/>
                </a:solidFill>
              </a:rPr>
              <a:t>Der Österreichische Wissenschaftsrat ist ein Beratungsinstrument des BMWFW, sein Tätigkeitsbericht ist sachlich, der gesuchte Diskurs findet daher nicht statt. Drittmittelpersonal wird lediglich als Konkurrenz gesehen.  </a:t>
            </a:r>
          </a:p>
          <a:p>
            <a:endParaRPr lang="de-AT" dirty="0" smtClean="0"/>
          </a:p>
          <a:p>
            <a:pPr>
              <a:buNone/>
            </a:pPr>
            <a:r>
              <a:rPr lang="de-AT" dirty="0" smtClean="0"/>
              <a:t>Allerdings: Aussagen treffen nur auf den Tätigkeitsbericht, nicht auf den Wissenschaftsrat selber zu, da auch kritische Veranstaltung zum Thema </a:t>
            </a:r>
            <a:r>
              <a:rPr lang="de-AT" i="1" dirty="0" smtClean="0"/>
              <a:t>Forschung – Idee und Wirklichkeit </a:t>
            </a:r>
            <a:r>
              <a:rPr lang="de-AT" dirty="0" smtClean="0"/>
              <a:t>2014 mit durchaus unterschiedlichen Ansätzen stattgefunden hat.</a:t>
            </a:r>
          </a:p>
          <a:p>
            <a:pPr>
              <a:buNone/>
            </a:pPr>
            <a:endParaRPr lang="de-AT" dirty="0" smtClean="0"/>
          </a:p>
          <a:p>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17</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err="1" smtClean="0"/>
              <a:t>Bsp</a:t>
            </a:r>
            <a:r>
              <a:rPr lang="de-AT" dirty="0" smtClean="0"/>
              <a:t> 2: </a:t>
            </a:r>
            <a:r>
              <a:rPr lang="de-AT" dirty="0" err="1" smtClean="0"/>
              <a:t>Transparency</a:t>
            </a:r>
            <a:r>
              <a:rPr lang="de-AT" dirty="0" smtClean="0"/>
              <a:t> International – Austrian Chapter</a:t>
            </a:r>
            <a:endParaRPr lang="de-AT" dirty="0"/>
          </a:p>
        </p:txBody>
      </p:sp>
      <p:sp>
        <p:nvSpPr>
          <p:cNvPr id="3" name="Inhaltsplatzhalter 2"/>
          <p:cNvSpPr>
            <a:spLocks noGrp="1"/>
          </p:cNvSpPr>
          <p:nvPr>
            <p:ph sz="quarter" idx="1"/>
          </p:nvPr>
        </p:nvSpPr>
        <p:spPr/>
        <p:txBody>
          <a:bodyPr>
            <a:normAutofit/>
          </a:bodyPr>
          <a:lstStyle/>
          <a:p>
            <a:r>
              <a:rPr lang="de-AT" dirty="0" smtClean="0"/>
              <a:t>Dokument: Homepage &gt; Pressetext </a:t>
            </a:r>
            <a:r>
              <a:rPr lang="de-AT" sz="1800" dirty="0" smtClean="0"/>
              <a:t>(26.08.2015): </a:t>
            </a:r>
          </a:p>
          <a:p>
            <a:pPr>
              <a:buNone/>
            </a:pPr>
            <a:r>
              <a:rPr lang="de-AT" sz="1800" dirty="0" smtClean="0"/>
              <a:t>	</a:t>
            </a:r>
            <a:r>
              <a:rPr lang="de-AT" sz="3100" i="1" dirty="0" smtClean="0"/>
              <a:t>Wie unabhängig sind Forschung und Lehre an österreichischen Hochschulen?</a:t>
            </a:r>
          </a:p>
          <a:p>
            <a:pPr>
              <a:buNone/>
            </a:pPr>
            <a:r>
              <a:rPr lang="de-AT" sz="1200" dirty="0" smtClean="0"/>
              <a:t>http://www.ti-austria.at/news-presse/newsevent-detail/browse/home/article/wie-unabhaengig-sind-forschung-und-lehre-an-oesterreichischen-hochschulen.html?tx_ttnews[backPid]=22&amp;cHash=50ec38002ee4567efb7238d79b7533cc</a:t>
            </a:r>
          </a:p>
          <a:p>
            <a:r>
              <a:rPr lang="de-AT" dirty="0" smtClean="0"/>
              <a:t>Quellenkritik: </a:t>
            </a:r>
          </a:p>
          <a:p>
            <a:pPr lvl="1"/>
            <a:r>
              <a:rPr lang="de-AT" dirty="0" smtClean="0"/>
              <a:t>TI-AC gegen Korruption und für Transparenz</a:t>
            </a:r>
          </a:p>
          <a:p>
            <a:pPr lvl="1"/>
            <a:r>
              <a:rPr lang="de-AT" dirty="0" smtClean="0"/>
              <a:t>politisch und institutionell unabhängiger, gemeinnütziger Verein</a:t>
            </a:r>
          </a:p>
          <a:p>
            <a:pPr lvl="1"/>
            <a:r>
              <a:rPr lang="de-AT" dirty="0" smtClean="0"/>
              <a:t>Finanziert: Mitgliedsbeiträge (u.a. Unternehmen, Banken, etc.), Spenden, Förderungen (</a:t>
            </a:r>
            <a:r>
              <a:rPr lang="de-AT" dirty="0" err="1" smtClean="0"/>
              <a:t>öffentl</a:t>
            </a:r>
            <a:r>
              <a:rPr lang="de-AT" dirty="0" smtClean="0"/>
              <a:t>. Hand 3,6 Mio.), Sponsoren (u.a. BKA, BMI)</a:t>
            </a:r>
          </a:p>
          <a:p>
            <a:pPr>
              <a:buNone/>
            </a:pPr>
            <a:endParaRPr lang="de-AT" dirty="0" smtClean="0"/>
          </a:p>
          <a:p>
            <a:pPr>
              <a:buNone/>
            </a:pPr>
            <a:endParaRPr lang="de-AT" dirty="0" smtClean="0"/>
          </a:p>
          <a:p>
            <a:pPr>
              <a:buNone/>
            </a:pPr>
            <a:endParaRPr lang="de-AT" dirty="0" smtClean="0"/>
          </a:p>
          <a:p>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18</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TI-AC</a:t>
            </a:r>
            <a:endParaRPr lang="de-AT" dirty="0"/>
          </a:p>
        </p:txBody>
      </p:sp>
      <p:sp>
        <p:nvSpPr>
          <p:cNvPr id="3" name="Inhaltsplatzhalter 2"/>
          <p:cNvSpPr>
            <a:spLocks noGrp="1"/>
          </p:cNvSpPr>
          <p:nvPr>
            <p:ph sz="quarter" idx="1"/>
          </p:nvPr>
        </p:nvSpPr>
        <p:spPr/>
        <p:txBody>
          <a:bodyPr>
            <a:normAutofit/>
          </a:bodyPr>
          <a:lstStyle/>
          <a:p>
            <a:pPr>
              <a:buNone/>
            </a:pPr>
            <a:r>
              <a:rPr lang="de-AT" u="sng" dirty="0" smtClean="0"/>
              <a:t>Analyse</a:t>
            </a:r>
            <a:r>
              <a:rPr lang="de-AT" dirty="0" smtClean="0"/>
              <a:t>: lt. OECD</a:t>
            </a:r>
          </a:p>
          <a:p>
            <a:r>
              <a:rPr lang="de-AT" dirty="0" smtClean="0"/>
              <a:t>rd. halbe Mrd./Jahr aus der Privatwirtschaft in die 69 österr. Hochschulen </a:t>
            </a:r>
          </a:p>
          <a:p>
            <a:r>
              <a:rPr lang="de-AT" dirty="0" smtClean="0"/>
              <a:t>öffentliche Unis 2014: rd. 185 Mio. private Drittmittel</a:t>
            </a:r>
          </a:p>
          <a:p>
            <a:r>
              <a:rPr lang="de-AT" dirty="0" smtClean="0"/>
              <a:t>1072 Forschungskooperationen</a:t>
            </a:r>
          </a:p>
          <a:p>
            <a:r>
              <a:rPr lang="de-AT" dirty="0" smtClean="0"/>
              <a:t>13,8 Mio. private Spenden zusätzlich</a:t>
            </a:r>
          </a:p>
          <a:p>
            <a:r>
              <a:rPr lang="de-AT" dirty="0" smtClean="0"/>
              <a:t>51 private (teil-)finanzierte Stiftungsprofessuren</a:t>
            </a:r>
          </a:p>
          <a:p>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19</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Überblick</a:t>
            </a:r>
            <a:endParaRPr lang="de-AT" dirty="0"/>
          </a:p>
        </p:txBody>
      </p:sp>
      <p:sp>
        <p:nvSpPr>
          <p:cNvPr id="3" name="Inhaltsplatzhalter 2"/>
          <p:cNvSpPr>
            <a:spLocks noGrp="1"/>
          </p:cNvSpPr>
          <p:nvPr>
            <p:ph sz="quarter" idx="1"/>
          </p:nvPr>
        </p:nvSpPr>
        <p:spPr/>
        <p:txBody>
          <a:bodyPr>
            <a:normAutofit/>
          </a:bodyPr>
          <a:lstStyle/>
          <a:p>
            <a:pPr lvl="1"/>
            <a:r>
              <a:rPr lang="de-AT" dirty="0" smtClean="0"/>
              <a:t>Thema</a:t>
            </a:r>
          </a:p>
          <a:p>
            <a:pPr lvl="1"/>
            <a:r>
              <a:rPr lang="de-AT" dirty="0" smtClean="0">
                <a:solidFill>
                  <a:srgbClr val="0070C0"/>
                </a:solidFill>
              </a:rPr>
              <a:t>Dokumentenanalyse</a:t>
            </a:r>
          </a:p>
          <a:p>
            <a:pPr lvl="2"/>
            <a:r>
              <a:rPr lang="de-AT" dirty="0" smtClean="0">
                <a:solidFill>
                  <a:srgbClr val="0070C0"/>
                </a:solidFill>
              </a:rPr>
              <a:t>Theorie</a:t>
            </a:r>
          </a:p>
          <a:p>
            <a:pPr lvl="2"/>
            <a:r>
              <a:rPr lang="de-AT" dirty="0" smtClean="0"/>
              <a:t>Beispiele</a:t>
            </a:r>
          </a:p>
          <a:p>
            <a:pPr lvl="1"/>
            <a:r>
              <a:rPr lang="de-AT" dirty="0" smtClean="0"/>
              <a:t>Diskursanalyse</a:t>
            </a:r>
          </a:p>
          <a:p>
            <a:pPr lvl="2"/>
            <a:r>
              <a:rPr lang="de-AT" dirty="0" smtClean="0">
                <a:solidFill>
                  <a:srgbClr val="0070C0"/>
                </a:solidFill>
              </a:rPr>
              <a:t>Theorie</a:t>
            </a:r>
          </a:p>
          <a:p>
            <a:pPr lvl="2">
              <a:buNone/>
            </a:pPr>
            <a:endParaRPr lang="de-AT" dirty="0" smtClean="0"/>
          </a:p>
          <a:p>
            <a:pPr lvl="2">
              <a:buNone/>
            </a:pPr>
            <a:endParaRPr lang="de-AT" dirty="0" smtClean="0"/>
          </a:p>
          <a:p>
            <a:pPr lvl="2">
              <a:buNone/>
            </a:pPr>
            <a:endParaRPr lang="de-AT" dirty="0" smtClean="0"/>
          </a:p>
          <a:p>
            <a:pPr lvl="2">
              <a:buNone/>
            </a:pPr>
            <a:endParaRPr lang="de-AT" dirty="0" smtClean="0"/>
          </a:p>
          <a:p>
            <a:pPr lvl="2">
              <a:buNone/>
            </a:pPr>
            <a:endParaRPr lang="de-AT" sz="1300" dirty="0" smtClean="0"/>
          </a:p>
        </p:txBody>
      </p:sp>
      <p:sp>
        <p:nvSpPr>
          <p:cNvPr id="4" name="Foliennummernplatzhalter 3"/>
          <p:cNvSpPr>
            <a:spLocks noGrp="1"/>
          </p:cNvSpPr>
          <p:nvPr>
            <p:ph type="sldNum" sz="quarter" idx="12"/>
          </p:nvPr>
        </p:nvSpPr>
        <p:spPr/>
        <p:txBody>
          <a:bodyPr/>
          <a:lstStyle/>
          <a:p>
            <a:fld id="{1E32BDAC-F545-4492-9118-202A9DA7A6DD}" type="slidenum">
              <a:rPr lang="de-AT" smtClean="0"/>
              <a:pPr/>
              <a:t>2</a:t>
            </a:fld>
            <a:endParaRPr lang="de-AT" dirty="0"/>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TI-AC</a:t>
            </a:r>
            <a:endParaRPr lang="de-AT" dirty="0"/>
          </a:p>
        </p:txBody>
      </p:sp>
      <p:sp>
        <p:nvSpPr>
          <p:cNvPr id="3" name="Inhaltsplatzhalter 2"/>
          <p:cNvSpPr>
            <a:spLocks noGrp="1"/>
          </p:cNvSpPr>
          <p:nvPr>
            <p:ph sz="quarter" idx="1"/>
          </p:nvPr>
        </p:nvSpPr>
        <p:spPr/>
        <p:txBody>
          <a:bodyPr>
            <a:normAutofit fontScale="92500" lnSpcReduction="10000"/>
          </a:bodyPr>
          <a:lstStyle/>
          <a:p>
            <a:pPr>
              <a:buNone/>
            </a:pPr>
            <a:r>
              <a:rPr lang="de-AT" u="sng" dirty="0" smtClean="0"/>
              <a:t>Analyse</a:t>
            </a:r>
            <a:r>
              <a:rPr lang="de-AT" dirty="0" smtClean="0"/>
              <a:t>:</a:t>
            </a:r>
          </a:p>
          <a:p>
            <a:r>
              <a:rPr lang="de-AT" dirty="0" smtClean="0"/>
              <a:t>Fehlende Berichterstattungspflicht FH, PH und Privatuniversitäten</a:t>
            </a:r>
          </a:p>
          <a:p>
            <a:r>
              <a:rPr lang="de-AT" dirty="0" smtClean="0"/>
              <a:t>Amtsgeheimnis (Ö: Verfassungsrang)</a:t>
            </a:r>
          </a:p>
          <a:p>
            <a:r>
              <a:rPr lang="de-AT" dirty="0" smtClean="0"/>
              <a:t>Überprüfung nur mittels Transparenz möglich (Vertragsoffenlegungen, etc.)</a:t>
            </a:r>
          </a:p>
          <a:p>
            <a:r>
              <a:rPr lang="de-AT" dirty="0" smtClean="0"/>
              <a:t>„</a:t>
            </a:r>
            <a:r>
              <a:rPr lang="de-AT" i="1" dirty="0" smtClean="0"/>
              <a:t>Eine zu große Nähe von Forschung und Wirtschaft kann womöglich zu Interessenskonflikten, direkten oder indirekten Beeinflussungen der Forschungsergebnisse und letztlich einer Ausrichtung der gesamten Forschung an Interessen der privaten Geldgeber führen</a:t>
            </a:r>
            <a:r>
              <a:rPr lang="de-AT" dirty="0" smtClean="0"/>
              <a:t>“, warnt Eva </a:t>
            </a:r>
            <a:r>
              <a:rPr lang="de-AT" dirty="0" err="1" smtClean="0"/>
              <a:t>Geiblinger</a:t>
            </a:r>
            <a:r>
              <a:rPr lang="de-AT" dirty="0" smtClean="0"/>
              <a:t>, Vorstandsvorsitzende von </a:t>
            </a:r>
            <a:r>
              <a:rPr lang="de-AT" dirty="0" err="1" smtClean="0"/>
              <a:t>Transparency</a:t>
            </a:r>
            <a:r>
              <a:rPr lang="de-AT" dirty="0" smtClean="0"/>
              <a:t> International – Austrian Chapter (TI-AC).</a:t>
            </a:r>
          </a:p>
          <a:p>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20</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TI-AC</a:t>
            </a:r>
            <a:endParaRPr lang="de-AT" dirty="0"/>
          </a:p>
        </p:txBody>
      </p:sp>
      <p:sp>
        <p:nvSpPr>
          <p:cNvPr id="3" name="Inhaltsplatzhalter 2"/>
          <p:cNvSpPr>
            <a:spLocks noGrp="1"/>
          </p:cNvSpPr>
          <p:nvPr>
            <p:ph sz="quarter" idx="1"/>
          </p:nvPr>
        </p:nvSpPr>
        <p:spPr/>
        <p:txBody>
          <a:bodyPr>
            <a:normAutofit fontScale="92500" lnSpcReduction="10000"/>
          </a:bodyPr>
          <a:lstStyle/>
          <a:p>
            <a:pPr>
              <a:buNone/>
            </a:pPr>
            <a:r>
              <a:rPr lang="de-AT" u="sng" dirty="0" smtClean="0"/>
              <a:t>Interpretation</a:t>
            </a:r>
            <a:r>
              <a:rPr lang="de-AT" dirty="0" smtClean="0"/>
              <a:t>:</a:t>
            </a:r>
          </a:p>
          <a:p>
            <a:r>
              <a:rPr lang="de-AT" dirty="0" smtClean="0"/>
              <a:t>Konkrete Zahlen </a:t>
            </a:r>
          </a:p>
          <a:p>
            <a:r>
              <a:rPr lang="de-AT" dirty="0" smtClean="0"/>
              <a:t>Ursachen und Maßnahmen</a:t>
            </a:r>
          </a:p>
          <a:p>
            <a:r>
              <a:rPr lang="de-AT" dirty="0" smtClean="0"/>
              <a:t>Gesuchter Diskurs (Förderung oder Steuerung der Forschung durch Drittmittelgeber) vorgefunden</a:t>
            </a:r>
          </a:p>
          <a:p>
            <a:pPr>
              <a:buNone/>
            </a:pPr>
            <a:endParaRPr lang="de-AT" dirty="0" smtClean="0"/>
          </a:p>
          <a:p>
            <a:r>
              <a:rPr lang="de-AT" dirty="0" smtClean="0">
                <a:solidFill>
                  <a:srgbClr val="0070C0"/>
                </a:solidFill>
              </a:rPr>
              <a:t>TI-AC bewertet die Thematik in Österreich als intransparent und bedenklich hinsichtlich der Einflüsse der Wirtschaft auf die Wissenschaft.</a:t>
            </a:r>
          </a:p>
          <a:p>
            <a:pPr>
              <a:buNone/>
            </a:pPr>
            <a:endParaRPr lang="de-AT" dirty="0" smtClean="0">
              <a:solidFill>
                <a:srgbClr val="0070C0"/>
              </a:solidFill>
            </a:endParaRPr>
          </a:p>
          <a:p>
            <a:pPr>
              <a:buNone/>
            </a:pPr>
            <a:r>
              <a:rPr lang="de-AT" dirty="0" smtClean="0"/>
              <a:t>Allerdings: Interessant aber, dass TI-AC seine eigenen Förderer (3,6 Mio.) nicht nennt.</a:t>
            </a:r>
          </a:p>
          <a:p>
            <a:endParaRPr lang="de-AT" dirty="0" smtClean="0"/>
          </a:p>
          <a:p>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21</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Bsp</a:t>
            </a:r>
            <a:r>
              <a:rPr lang="de-AT" dirty="0" smtClean="0"/>
              <a:t> 3: OÖN </a:t>
            </a:r>
            <a:endParaRPr lang="de-AT" dirty="0"/>
          </a:p>
        </p:txBody>
      </p:sp>
      <p:sp>
        <p:nvSpPr>
          <p:cNvPr id="3" name="Inhaltsplatzhalter 2"/>
          <p:cNvSpPr>
            <a:spLocks noGrp="1"/>
          </p:cNvSpPr>
          <p:nvPr>
            <p:ph sz="quarter" idx="1"/>
          </p:nvPr>
        </p:nvSpPr>
        <p:spPr/>
        <p:txBody>
          <a:bodyPr/>
          <a:lstStyle/>
          <a:p>
            <a:r>
              <a:rPr lang="de-AT" dirty="0" smtClean="0"/>
              <a:t>Dokument: Zeitungsbericht OÖN </a:t>
            </a:r>
            <a:r>
              <a:rPr lang="de-AT" sz="1600" dirty="0" smtClean="0"/>
              <a:t>(07.07.2015) </a:t>
            </a:r>
          </a:p>
          <a:p>
            <a:pPr>
              <a:buNone/>
            </a:pPr>
            <a:r>
              <a:rPr lang="de-AT" dirty="0" smtClean="0"/>
              <a:t>	</a:t>
            </a:r>
            <a:r>
              <a:rPr lang="de-AT" i="1" dirty="0" smtClean="0"/>
              <a:t>JKU bekommt Stiftungsprofessur für Qualität</a:t>
            </a:r>
            <a:r>
              <a:rPr lang="de-AT" dirty="0" smtClean="0"/>
              <a:t> (online)</a:t>
            </a:r>
          </a:p>
          <a:p>
            <a:pPr>
              <a:buNone/>
            </a:pPr>
            <a:r>
              <a:rPr lang="de-AT" sz="1100" dirty="0" smtClean="0"/>
              <a:t>http://www.nachrichten.at/nachrichten/wirtschaft/wirtschaftsraumooe/JKU-bekommt-Stiftungsprofessur-fuer-Qualitaet;art467,1891357</a:t>
            </a:r>
          </a:p>
          <a:p>
            <a:endParaRPr lang="de-AT" dirty="0" smtClean="0"/>
          </a:p>
          <a:p>
            <a:r>
              <a:rPr lang="de-AT" dirty="0" smtClean="0"/>
              <a:t>Quellenkritik:</a:t>
            </a:r>
          </a:p>
          <a:p>
            <a:pPr lvl="1"/>
            <a:r>
              <a:rPr lang="de-AT" dirty="0" smtClean="0"/>
              <a:t>Oberösterreichische Tageszeitung (</a:t>
            </a:r>
            <a:r>
              <a:rPr lang="de-AT" dirty="0" err="1" smtClean="0"/>
              <a:t>idF</a:t>
            </a:r>
            <a:r>
              <a:rPr lang="de-AT" dirty="0" smtClean="0"/>
              <a:t> seit 1955)</a:t>
            </a:r>
          </a:p>
          <a:p>
            <a:pPr lvl="1"/>
            <a:r>
              <a:rPr lang="de-AT" dirty="0" err="1" smtClean="0"/>
              <a:t>Hg</a:t>
            </a:r>
            <a:r>
              <a:rPr lang="de-AT" dirty="0" smtClean="0"/>
              <a:t>.: R.A. </a:t>
            </a:r>
            <a:r>
              <a:rPr lang="de-AT" dirty="0" err="1" smtClean="0"/>
              <a:t>Cuturi</a:t>
            </a:r>
            <a:endParaRPr lang="de-AT" dirty="0" smtClean="0"/>
          </a:p>
          <a:p>
            <a:pPr lvl="1"/>
            <a:r>
              <a:rPr lang="de-AT" dirty="0" smtClean="0"/>
              <a:t>ÖVP-Nähe</a:t>
            </a:r>
          </a:p>
          <a:p>
            <a:pPr lvl="1">
              <a:buNone/>
            </a:pPr>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22</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OÖN </a:t>
            </a:r>
            <a:endParaRPr lang="de-AT" dirty="0"/>
          </a:p>
        </p:txBody>
      </p:sp>
      <p:sp>
        <p:nvSpPr>
          <p:cNvPr id="3" name="Inhaltsplatzhalter 2"/>
          <p:cNvSpPr>
            <a:spLocks noGrp="1"/>
          </p:cNvSpPr>
          <p:nvPr>
            <p:ph sz="quarter" idx="1"/>
          </p:nvPr>
        </p:nvSpPr>
        <p:spPr/>
        <p:txBody>
          <a:bodyPr>
            <a:normAutofit/>
          </a:bodyPr>
          <a:lstStyle/>
          <a:p>
            <a:pPr>
              <a:buNone/>
            </a:pPr>
            <a:r>
              <a:rPr lang="de-AT" u="sng" dirty="0" smtClean="0"/>
              <a:t>Analyse</a:t>
            </a:r>
            <a:r>
              <a:rPr lang="de-AT" dirty="0" smtClean="0"/>
              <a:t>:</a:t>
            </a:r>
          </a:p>
          <a:p>
            <a:r>
              <a:rPr lang="de-AT" dirty="0" smtClean="0"/>
              <a:t>„</a:t>
            </a:r>
            <a:r>
              <a:rPr lang="de-AT" i="1" dirty="0" smtClean="0"/>
              <a:t>JKU hat ab Herbst ein Institut mehr … bekommt eine Stiftungsprofessur für Qualitätsmanagement</a:t>
            </a:r>
            <a:r>
              <a:rPr lang="de-AT" dirty="0" smtClean="0"/>
              <a:t>“</a:t>
            </a:r>
          </a:p>
          <a:p>
            <a:r>
              <a:rPr lang="de-AT" dirty="0" smtClean="0"/>
              <a:t>„</a:t>
            </a:r>
            <a:r>
              <a:rPr lang="de-AT" i="1" dirty="0" smtClean="0"/>
              <a:t>zunächst einmal auf fünf Jahre befristet</a:t>
            </a:r>
            <a:r>
              <a:rPr lang="de-AT" dirty="0" smtClean="0"/>
              <a:t>“ (+ Nennung des Gastprofessors)</a:t>
            </a:r>
          </a:p>
          <a:p>
            <a:r>
              <a:rPr lang="de-AT" dirty="0" smtClean="0"/>
              <a:t>„</a:t>
            </a:r>
            <a:r>
              <a:rPr lang="de-AT" i="1" dirty="0" smtClean="0"/>
              <a:t>Finanziert … zum überwiegenden Teil von Quality Austria … In deren Gremien sitzt auch </a:t>
            </a:r>
            <a:r>
              <a:rPr lang="de-AT" i="1" dirty="0" err="1" smtClean="0"/>
              <a:t>Keba</a:t>
            </a:r>
            <a:r>
              <a:rPr lang="de-AT" i="1" dirty="0" smtClean="0"/>
              <a:t>-Gründer Karl </a:t>
            </a:r>
            <a:r>
              <a:rPr lang="de-AT" i="1" dirty="0" err="1" smtClean="0"/>
              <a:t>Kletzmaier</a:t>
            </a:r>
            <a:r>
              <a:rPr lang="de-AT" i="1" dirty="0" smtClean="0"/>
              <a:t>, der sich entscheidend dafür eingesetzt hat …</a:t>
            </a:r>
            <a:r>
              <a:rPr lang="de-AT" dirty="0" smtClean="0"/>
              <a:t>“ (großformatiges Foto)</a:t>
            </a:r>
          </a:p>
          <a:p>
            <a:r>
              <a:rPr lang="de-AT" dirty="0" smtClean="0"/>
              <a:t>„</a:t>
            </a:r>
            <a:r>
              <a:rPr lang="de-AT" i="1" dirty="0" smtClean="0"/>
              <a:t>Fünf Jahre … jeweils 400.000 Euro</a:t>
            </a:r>
            <a:r>
              <a:rPr lang="de-AT" dirty="0" smtClean="0"/>
              <a:t>“ Zuschuss, Land und JKU Restfinanzierung</a:t>
            </a:r>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23</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OÖN </a:t>
            </a:r>
            <a:endParaRPr lang="de-AT" dirty="0"/>
          </a:p>
        </p:txBody>
      </p:sp>
      <p:sp>
        <p:nvSpPr>
          <p:cNvPr id="3" name="Inhaltsplatzhalter 2"/>
          <p:cNvSpPr>
            <a:spLocks noGrp="1"/>
          </p:cNvSpPr>
          <p:nvPr>
            <p:ph sz="quarter" idx="1"/>
          </p:nvPr>
        </p:nvSpPr>
        <p:spPr/>
        <p:txBody>
          <a:bodyPr>
            <a:normAutofit fontScale="92500" lnSpcReduction="20000"/>
          </a:bodyPr>
          <a:lstStyle/>
          <a:p>
            <a:pPr>
              <a:buNone/>
            </a:pPr>
            <a:r>
              <a:rPr lang="de-AT" u="sng" dirty="0" smtClean="0"/>
              <a:t>Interpretation</a:t>
            </a:r>
            <a:r>
              <a:rPr lang="de-AT" dirty="0" smtClean="0"/>
              <a:t>:</a:t>
            </a:r>
          </a:p>
          <a:p>
            <a:r>
              <a:rPr lang="de-AT" dirty="0" smtClean="0"/>
              <a:t>Quantitative Informationen: ein Institut mehr, fünf Jahre befristet, 400.000 Euro jährlich, …</a:t>
            </a:r>
          </a:p>
          <a:p>
            <a:r>
              <a:rPr lang="de-AT" dirty="0" smtClean="0"/>
              <a:t>Hervorhebung des heimischen Mit-Initiators</a:t>
            </a:r>
          </a:p>
          <a:p>
            <a:r>
              <a:rPr lang="de-AT" dirty="0" smtClean="0"/>
              <a:t>Sachlich, kurz, prägnant</a:t>
            </a:r>
          </a:p>
          <a:p>
            <a:r>
              <a:rPr lang="de-AT" dirty="0" smtClean="0"/>
              <a:t>Gesuchter Diskurs nicht vorgefunden</a:t>
            </a:r>
          </a:p>
          <a:p>
            <a:pPr>
              <a:buNone/>
            </a:pPr>
            <a:endParaRPr lang="de-AT" dirty="0" smtClean="0"/>
          </a:p>
          <a:p>
            <a:endParaRPr lang="de-AT" dirty="0" smtClean="0"/>
          </a:p>
          <a:p>
            <a:r>
              <a:rPr lang="de-AT" dirty="0" smtClean="0">
                <a:solidFill>
                  <a:srgbClr val="0070C0"/>
                </a:solidFill>
              </a:rPr>
              <a:t>Die ÖVP- und damit wirtschaftsnahe Tageszeitung äußert in diesem Bericht keine kritischen Bedenken. </a:t>
            </a:r>
            <a:r>
              <a:rPr lang="de-AT" i="1" dirty="0" smtClean="0">
                <a:solidFill>
                  <a:srgbClr val="0070C0"/>
                </a:solidFill>
              </a:rPr>
              <a:t>(Fortführung des Gedankenganges: Klären die OÖN oder andere Tageszeitungen auch über diesen Blickwinkel in anderen Berichten auf? Was bedeutet es für die jeweilige Leserschaft, wenn kein kritischer Diskurs zustande kommt?)</a:t>
            </a:r>
          </a:p>
          <a:p>
            <a:pPr>
              <a:buNone/>
            </a:pPr>
            <a:endParaRPr lang="de-AT" dirty="0" smtClean="0"/>
          </a:p>
          <a:p>
            <a:pPr>
              <a:buNone/>
            </a:pPr>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24</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Bsp</a:t>
            </a:r>
            <a:r>
              <a:rPr lang="de-AT" dirty="0" smtClean="0"/>
              <a:t> 4: BMWFW</a:t>
            </a:r>
            <a:endParaRPr lang="de-AT" dirty="0"/>
          </a:p>
        </p:txBody>
      </p:sp>
      <p:sp>
        <p:nvSpPr>
          <p:cNvPr id="3" name="Inhaltsplatzhalter 2"/>
          <p:cNvSpPr>
            <a:spLocks noGrp="1"/>
          </p:cNvSpPr>
          <p:nvPr>
            <p:ph sz="quarter" idx="1"/>
          </p:nvPr>
        </p:nvSpPr>
        <p:spPr/>
        <p:txBody>
          <a:bodyPr>
            <a:normAutofit/>
          </a:bodyPr>
          <a:lstStyle/>
          <a:p>
            <a:r>
              <a:rPr lang="de-AT" dirty="0" smtClean="0"/>
              <a:t>Dokument: </a:t>
            </a:r>
            <a:r>
              <a:rPr lang="de-AT" i="1" dirty="0" smtClean="0"/>
              <a:t>Universitätsbericht 2014 </a:t>
            </a:r>
          </a:p>
          <a:p>
            <a:pPr>
              <a:buNone/>
            </a:pPr>
            <a:r>
              <a:rPr lang="de-AT" i="1" dirty="0" smtClean="0"/>
              <a:t>	</a:t>
            </a:r>
            <a:r>
              <a:rPr lang="de-AT" dirty="0" smtClean="0"/>
              <a:t>(</a:t>
            </a:r>
            <a:r>
              <a:rPr lang="de-AT" dirty="0" err="1" smtClean="0"/>
              <a:t>print</a:t>
            </a:r>
            <a:r>
              <a:rPr lang="de-AT" dirty="0" smtClean="0"/>
              <a:t> und online; 328 Seiten)</a:t>
            </a:r>
          </a:p>
          <a:p>
            <a:pPr>
              <a:buNone/>
            </a:pPr>
            <a:r>
              <a:rPr lang="de-AT" sz="1800" dirty="0" smtClean="0"/>
              <a:t>http://www.bmwfw.gv.at/Presse/AktuellePresseMeldungen/Documents/Universit%C3%A4tsbericht_2014.pdf</a:t>
            </a:r>
          </a:p>
          <a:p>
            <a:pPr>
              <a:buNone/>
            </a:pPr>
            <a:endParaRPr lang="de-AT" sz="1800" dirty="0" smtClean="0"/>
          </a:p>
          <a:p>
            <a:r>
              <a:rPr lang="de-AT" dirty="0" smtClean="0"/>
              <a:t>Quellenkritik:</a:t>
            </a:r>
          </a:p>
          <a:p>
            <a:pPr lvl="1"/>
            <a:r>
              <a:rPr lang="de-AT" dirty="0" smtClean="0"/>
              <a:t>Bundesministerium für Wissenschaft, Forschung, Wirtschaft</a:t>
            </a:r>
          </a:p>
          <a:p>
            <a:pPr lvl="1"/>
            <a:r>
              <a:rPr lang="de-AT" dirty="0" smtClean="0"/>
              <a:t>Jährlicher Bericht für NR</a:t>
            </a:r>
          </a:p>
          <a:p>
            <a:pPr lvl="1"/>
            <a:r>
              <a:rPr lang="de-AT" dirty="0" smtClean="0"/>
              <a:t>über sämtliche Aspekte der österreichischen Universitäten §11 UG</a:t>
            </a:r>
          </a:p>
          <a:p>
            <a:pPr lvl="1"/>
            <a:endParaRPr lang="de-AT" dirty="0" smtClean="0"/>
          </a:p>
          <a:p>
            <a:pPr>
              <a:buNone/>
            </a:pPr>
            <a:endParaRPr lang="de-AT" sz="1800"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25</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endParaRPr lang="de-AT" dirty="0"/>
          </a:p>
          <a:p>
            <a:endParaRPr lang="de-AT"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0" y="274638"/>
            <a:ext cx="7772400" cy="706090"/>
          </a:xfrm>
        </p:spPr>
        <p:txBody>
          <a:bodyPr>
            <a:normAutofit fontScale="90000"/>
          </a:bodyPr>
          <a:lstStyle/>
          <a:p>
            <a:r>
              <a:rPr lang="de-AT" dirty="0" smtClean="0"/>
              <a:t>BMWFW</a:t>
            </a:r>
            <a:endParaRPr lang="de-AT" dirty="0"/>
          </a:p>
        </p:txBody>
      </p:sp>
      <p:sp>
        <p:nvSpPr>
          <p:cNvPr id="3" name="Inhaltsplatzhalter 2"/>
          <p:cNvSpPr>
            <a:spLocks noGrp="1"/>
          </p:cNvSpPr>
          <p:nvPr>
            <p:ph sz="quarter" idx="1"/>
          </p:nvPr>
        </p:nvSpPr>
        <p:spPr>
          <a:xfrm>
            <a:off x="457200" y="836712"/>
            <a:ext cx="8229600" cy="5472608"/>
          </a:xfrm>
        </p:spPr>
        <p:txBody>
          <a:bodyPr>
            <a:noAutofit/>
          </a:bodyPr>
          <a:lstStyle/>
          <a:p>
            <a:pPr>
              <a:buNone/>
            </a:pPr>
            <a:r>
              <a:rPr lang="de-AT" sz="2000" u="sng" dirty="0" smtClean="0"/>
              <a:t>Analyse</a:t>
            </a:r>
            <a:r>
              <a:rPr lang="de-AT" sz="2000" dirty="0" smtClean="0"/>
              <a:t>:</a:t>
            </a:r>
          </a:p>
          <a:p>
            <a:pPr>
              <a:buNone/>
            </a:pPr>
            <a:r>
              <a:rPr lang="de-AT" sz="2000" dirty="0" smtClean="0"/>
              <a:t>„In Österreich ist der Stellenwert privater Mittel für die Universitäten -Finanzierung und generell für die Finanzierung tertiärer Bildung gering.“ (S.14)</a:t>
            </a:r>
          </a:p>
          <a:p>
            <a:pPr>
              <a:buNone/>
            </a:pPr>
            <a:r>
              <a:rPr lang="de-AT" sz="2000" dirty="0" smtClean="0"/>
              <a:t>„rund 27% der F&amp;E-Erlöse … von privater Seite (24% Unternehmen, 3% von Privaten)“</a:t>
            </a:r>
          </a:p>
          <a:p>
            <a:pPr>
              <a:buNone/>
            </a:pPr>
            <a:r>
              <a:rPr lang="de-AT" sz="2000" dirty="0" smtClean="0"/>
              <a:t>„Auf europäischer Ebene gibt es Empfehlungen, einer Diversifizierung und Verbreitung der Finanzierungsquellen vermehrt Aufmerksamkeit zu schenken.“ (S.14)</a:t>
            </a:r>
          </a:p>
          <a:p>
            <a:pPr>
              <a:buNone/>
            </a:pPr>
            <a:r>
              <a:rPr lang="de-AT" sz="2000" dirty="0" smtClean="0"/>
              <a:t>„…fordern aber die Mitgliedstaaten auf, den Zugang zu alternativen Finanzierungsquellen zu erleichtern, auch durch Nutzung öffentlicher Mittel …“ (S.69)</a:t>
            </a:r>
          </a:p>
          <a:p>
            <a:pPr>
              <a:buNone/>
            </a:pPr>
            <a:r>
              <a:rPr lang="de-AT" sz="2000" dirty="0" smtClean="0"/>
              <a:t>„Einflussnahmen der Sponsorinnen und Sponsoren sowie Förderinnen und Förderer etwa auf die Besetzung von Stiftungsprofessuren werden vertraglich bzw. durch Regelungen in der Satzung ausgeschlossen.“ (S. 70)</a:t>
            </a:r>
          </a:p>
          <a:p>
            <a:pPr>
              <a:buNone/>
            </a:pPr>
            <a:r>
              <a:rPr lang="de-AT" sz="2000" dirty="0" smtClean="0"/>
              <a:t>„Durch die industrielle Ko-Finanzierung der Lehrstühle wird überdies eine nachhaltige Weiterentwicklung von Kooperationen zwischen Wissenschaft und Wirtschaft gefördert.“ (S.320)</a:t>
            </a:r>
          </a:p>
        </p:txBody>
      </p:sp>
      <p:sp>
        <p:nvSpPr>
          <p:cNvPr id="4" name="Foliennummernplatzhalter 3"/>
          <p:cNvSpPr>
            <a:spLocks noGrp="1"/>
          </p:cNvSpPr>
          <p:nvPr>
            <p:ph type="sldNum" sz="quarter" idx="12"/>
          </p:nvPr>
        </p:nvSpPr>
        <p:spPr/>
        <p:txBody>
          <a:bodyPr/>
          <a:lstStyle/>
          <a:p>
            <a:fld id="{1E32BDAC-F545-4492-9118-202A9DA7A6DD}" type="slidenum">
              <a:rPr lang="de-AT" smtClean="0"/>
              <a:pPr/>
              <a:t>26</a:t>
            </a:fld>
            <a:endParaRPr lang="de-AT"/>
          </a:p>
        </p:txBody>
      </p:sp>
      <p:sp>
        <p:nvSpPr>
          <p:cNvPr id="5" name="Fußzeilenplatzhalter 4"/>
          <p:cNvSpPr>
            <a:spLocks noGrp="1"/>
          </p:cNvSpPr>
          <p:nvPr>
            <p:ph type="ftr" sz="quarter" idx="11"/>
          </p:nvPr>
        </p:nvSpPr>
        <p:spPr/>
        <p:txBody>
          <a:bodyPr/>
          <a:lstStyle/>
          <a:p>
            <a:endParaRPr lang="de-AT"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BMWFW</a:t>
            </a:r>
            <a:endParaRPr lang="de-AT" dirty="0"/>
          </a:p>
        </p:txBody>
      </p:sp>
      <p:sp>
        <p:nvSpPr>
          <p:cNvPr id="3" name="Inhaltsplatzhalter 2"/>
          <p:cNvSpPr>
            <a:spLocks noGrp="1"/>
          </p:cNvSpPr>
          <p:nvPr>
            <p:ph sz="quarter" idx="1"/>
          </p:nvPr>
        </p:nvSpPr>
        <p:spPr>
          <a:xfrm>
            <a:off x="457200" y="1600200"/>
            <a:ext cx="8229600" cy="4925144"/>
          </a:xfrm>
        </p:spPr>
        <p:txBody>
          <a:bodyPr>
            <a:normAutofit fontScale="62500" lnSpcReduction="20000"/>
          </a:bodyPr>
          <a:lstStyle/>
          <a:p>
            <a:pPr>
              <a:buNone/>
            </a:pPr>
            <a:r>
              <a:rPr lang="de-AT" u="sng" dirty="0" smtClean="0"/>
              <a:t>Interpretation</a:t>
            </a:r>
            <a:r>
              <a:rPr lang="de-AT" dirty="0" smtClean="0"/>
              <a:t>:</a:t>
            </a:r>
          </a:p>
          <a:p>
            <a:r>
              <a:rPr lang="de-AT" sz="3800" dirty="0" smtClean="0"/>
              <a:t>Fakten und Zahlen</a:t>
            </a:r>
          </a:p>
          <a:p>
            <a:r>
              <a:rPr lang="de-AT" sz="3800" dirty="0" smtClean="0"/>
              <a:t>Sachlich, ausführlich</a:t>
            </a:r>
          </a:p>
          <a:p>
            <a:r>
              <a:rPr lang="de-AT" sz="3800" dirty="0" smtClean="0"/>
              <a:t>Finanzierung als ein zentrales Thema</a:t>
            </a:r>
          </a:p>
          <a:p>
            <a:r>
              <a:rPr lang="de-AT" sz="3800" dirty="0" smtClean="0"/>
              <a:t>Stiftungsprofessuren als Lösungsvorschlag und EU-Empfehlung</a:t>
            </a:r>
          </a:p>
          <a:p>
            <a:r>
              <a:rPr lang="de-AT" sz="3800" dirty="0" smtClean="0"/>
              <a:t>Unterteilung in </a:t>
            </a:r>
            <a:r>
              <a:rPr lang="de-AT" sz="3800" i="1" dirty="0" smtClean="0"/>
              <a:t>privat</a:t>
            </a:r>
            <a:r>
              <a:rPr lang="de-AT" sz="3800" dirty="0" smtClean="0"/>
              <a:t> und </a:t>
            </a:r>
            <a:r>
              <a:rPr lang="de-AT" sz="3800" i="1" dirty="0" smtClean="0"/>
              <a:t>öffentlich</a:t>
            </a:r>
            <a:r>
              <a:rPr lang="de-AT" sz="3800" dirty="0" smtClean="0"/>
              <a:t> (Drittmittel, Stiftungsprofessuren)</a:t>
            </a:r>
          </a:p>
          <a:p>
            <a:r>
              <a:rPr lang="de-AT" sz="3800" dirty="0" smtClean="0"/>
              <a:t>Gesuchter Diskurs ansatzweise gefunden </a:t>
            </a:r>
            <a:r>
              <a:rPr lang="de-AT" sz="3800" dirty="0" err="1" smtClean="0"/>
              <a:t>iFv</a:t>
            </a:r>
            <a:r>
              <a:rPr lang="de-AT" sz="3800" dirty="0" smtClean="0"/>
              <a:t> „</a:t>
            </a:r>
            <a:r>
              <a:rPr lang="de-AT" sz="3800" i="1" dirty="0" smtClean="0"/>
              <a:t>Einflussnahme vertraglich ausgeschlossen</a:t>
            </a:r>
            <a:r>
              <a:rPr lang="de-AT" sz="3800" dirty="0" smtClean="0"/>
              <a:t>“. Allerdings kein weiterer, kritischer Diskurs zur Thematik.</a:t>
            </a:r>
          </a:p>
          <a:p>
            <a:pPr>
              <a:buNone/>
            </a:pPr>
            <a:endParaRPr lang="de-AT" sz="3800" dirty="0" smtClean="0"/>
          </a:p>
          <a:p>
            <a:r>
              <a:rPr lang="de-AT" sz="3800" dirty="0" smtClean="0">
                <a:solidFill>
                  <a:srgbClr val="0070C0"/>
                </a:solidFill>
              </a:rPr>
              <a:t>Das BM entkräftet mögliche Gegenargumente mit einem einzigen Statement und erklärt einen aufkeimenden Diskurs bereits präventiv als nichtig.</a:t>
            </a:r>
            <a:endParaRPr lang="de-AT" sz="3800"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27</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Qualitative Inhaltsanalyse </a:t>
            </a:r>
            <a:br>
              <a:rPr lang="de-AT" dirty="0" smtClean="0"/>
            </a:br>
            <a:r>
              <a:rPr lang="de-AT" sz="1800" dirty="0" smtClean="0"/>
              <a:t>(</a:t>
            </a:r>
            <a:r>
              <a:rPr lang="de-AT" sz="1800" dirty="0" err="1" smtClean="0"/>
              <a:t>Mayring</a:t>
            </a:r>
            <a:r>
              <a:rPr lang="de-AT" sz="1800" dirty="0" smtClean="0"/>
              <a:t> 2008/1983, </a:t>
            </a:r>
            <a:r>
              <a:rPr lang="de-AT" sz="1800" dirty="0" err="1" smtClean="0"/>
              <a:t>Kuckartz</a:t>
            </a:r>
            <a:r>
              <a:rPr lang="de-AT" sz="1800" dirty="0" smtClean="0"/>
              <a:t> 2012)</a:t>
            </a:r>
            <a:endParaRPr lang="de-AT" sz="1800" dirty="0"/>
          </a:p>
        </p:txBody>
      </p:sp>
      <p:sp>
        <p:nvSpPr>
          <p:cNvPr id="3" name="Inhaltsplatzhalter 2"/>
          <p:cNvSpPr>
            <a:spLocks noGrp="1"/>
          </p:cNvSpPr>
          <p:nvPr>
            <p:ph sz="quarter" idx="1"/>
          </p:nvPr>
        </p:nvSpPr>
        <p:spPr>
          <a:xfrm>
            <a:off x="914400" y="1556792"/>
            <a:ext cx="7772400" cy="4608512"/>
          </a:xfrm>
        </p:spPr>
        <p:txBody>
          <a:bodyPr>
            <a:normAutofit fontScale="70000" lnSpcReduction="20000"/>
          </a:bodyPr>
          <a:lstStyle/>
          <a:p>
            <a:endParaRPr lang="de-AT" dirty="0" smtClean="0"/>
          </a:p>
          <a:p>
            <a:r>
              <a:rPr lang="de-AT" dirty="0" smtClean="0"/>
              <a:t>Interpretatives (hermeneutisches) Auswerten</a:t>
            </a:r>
          </a:p>
          <a:p>
            <a:r>
              <a:rPr lang="de-AT" dirty="0" smtClean="0"/>
              <a:t>Wie oft eher positiv oder eher negativ dargestellt (mögliche Quantität)</a:t>
            </a:r>
          </a:p>
          <a:p>
            <a:pPr>
              <a:buNone/>
            </a:pPr>
            <a:endParaRPr lang="de-AT" dirty="0" smtClean="0"/>
          </a:p>
          <a:p>
            <a:r>
              <a:rPr lang="de-AT" dirty="0" smtClean="0"/>
              <a:t>Kategorien: Verfasser/Verfasserin (Institution), Zielgruppe, Erscheinungsjahr, Umfang</a:t>
            </a:r>
          </a:p>
          <a:p>
            <a:pPr>
              <a:buNone/>
            </a:pPr>
            <a:endParaRPr lang="de-AT" dirty="0" smtClean="0"/>
          </a:p>
          <a:p>
            <a:pPr lvl="1"/>
            <a:r>
              <a:rPr lang="de-AT" sz="2900" u="sng" dirty="0" smtClean="0"/>
              <a:t>Inhaltliche Ausführung </a:t>
            </a:r>
          </a:p>
          <a:p>
            <a:pPr lvl="1"/>
            <a:r>
              <a:rPr lang="de-AT" dirty="0" smtClean="0"/>
              <a:t>(ausschließlich) sachlicher (quantitativer) Datentransfer	</a:t>
            </a:r>
          </a:p>
          <a:p>
            <a:pPr lvl="1"/>
            <a:r>
              <a:rPr lang="de-AT" dirty="0" smtClean="0"/>
              <a:t>Hintergründe und Zusammenhänge werden abgebildet</a:t>
            </a:r>
          </a:p>
          <a:p>
            <a:pPr lvl="1"/>
            <a:r>
              <a:rPr lang="de-AT" sz="3400" dirty="0" smtClean="0"/>
              <a:t> </a:t>
            </a:r>
            <a:r>
              <a:rPr lang="de-AT" sz="2900" u="sng" dirty="0" smtClean="0"/>
              <a:t>Art der Argumentation</a:t>
            </a:r>
          </a:p>
          <a:p>
            <a:pPr lvl="1"/>
            <a:r>
              <a:rPr lang="de-AT" dirty="0" smtClean="0"/>
              <a:t>Universitätsfinanzierung und Forschungsförderung zentral</a:t>
            </a:r>
          </a:p>
          <a:p>
            <a:pPr lvl="2"/>
            <a:r>
              <a:rPr lang="de-AT" dirty="0" smtClean="0"/>
              <a:t>Unterteilung in Drittmittel und Stiftungsprofessuren</a:t>
            </a:r>
          </a:p>
          <a:p>
            <a:pPr lvl="2"/>
            <a:r>
              <a:rPr lang="de-AT" dirty="0" smtClean="0"/>
              <a:t>Unterscheidung in öffentliche und private Fördergeber</a:t>
            </a:r>
          </a:p>
          <a:p>
            <a:pPr lvl="1"/>
            <a:r>
              <a:rPr lang="de-AT" dirty="0" smtClean="0"/>
              <a:t>Einflussnahme der Wirtschaft wird kritisch hinterfragt</a:t>
            </a:r>
          </a:p>
          <a:p>
            <a:pPr lvl="2"/>
            <a:r>
              <a:rPr lang="de-AT" dirty="0" smtClean="0"/>
              <a:t>Ursachen und Maßnahmen</a:t>
            </a:r>
          </a:p>
          <a:p>
            <a:pPr lvl="2"/>
            <a:r>
              <a:rPr lang="de-AT" dirty="0" smtClean="0"/>
              <a:t>neue (unerwartete) Aspekte</a:t>
            </a:r>
          </a:p>
          <a:p>
            <a:pPr lvl="2">
              <a:buNone/>
            </a:pPr>
            <a:endParaRPr lang="de-AT" dirty="0" smtClean="0"/>
          </a:p>
          <a:p>
            <a:pPr lvl="1">
              <a:buNone/>
            </a:pPr>
            <a:endParaRPr lang="de-AT" dirty="0" smtClean="0"/>
          </a:p>
          <a:p>
            <a:pPr lvl="1"/>
            <a:endParaRPr lang="de-AT" dirty="0" smtClean="0"/>
          </a:p>
          <a:p>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28</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Diskursanalyse</a:t>
            </a:r>
            <a:endParaRPr lang="de-AT" dirty="0"/>
          </a:p>
        </p:txBody>
      </p:sp>
      <p:sp>
        <p:nvSpPr>
          <p:cNvPr id="3" name="Inhaltsplatzhalter 2"/>
          <p:cNvSpPr>
            <a:spLocks noGrp="1"/>
          </p:cNvSpPr>
          <p:nvPr>
            <p:ph sz="quarter" idx="1"/>
          </p:nvPr>
        </p:nvSpPr>
        <p:spPr/>
        <p:txBody>
          <a:bodyPr>
            <a:noAutofit/>
          </a:bodyPr>
          <a:lstStyle/>
          <a:p>
            <a:endParaRPr lang="de-AT" sz="1600" dirty="0" smtClean="0"/>
          </a:p>
          <a:p>
            <a:r>
              <a:rPr lang="de-AT" sz="2000" dirty="0" smtClean="0">
                <a:solidFill>
                  <a:srgbClr val="0070C0"/>
                </a:solidFill>
              </a:rPr>
              <a:t>Arbeitet </a:t>
            </a:r>
            <a:r>
              <a:rPr lang="de-AT" sz="2000" dirty="0" err="1" smtClean="0">
                <a:solidFill>
                  <a:srgbClr val="0070C0"/>
                </a:solidFill>
              </a:rPr>
              <a:t>va</a:t>
            </a:r>
            <a:r>
              <a:rPr lang="de-AT" sz="2000" dirty="0" smtClean="0">
                <a:solidFill>
                  <a:srgbClr val="0070C0"/>
                </a:solidFill>
              </a:rPr>
              <a:t> mit schriftlichen Dokumenten</a:t>
            </a:r>
          </a:p>
          <a:p>
            <a:r>
              <a:rPr lang="de-AT" sz="2000" dirty="0" smtClean="0"/>
              <a:t>Dokumente als Repräsentation bestimmter Facetten sozialer Wirklichkeit</a:t>
            </a:r>
          </a:p>
          <a:p>
            <a:r>
              <a:rPr lang="de-AT" sz="2000" dirty="0" smtClean="0"/>
              <a:t>Dokumente als eigenständige methodische und situativ eingebettete Leistungen bestimmter Akteure (A. </a:t>
            </a:r>
            <a:r>
              <a:rPr lang="de-AT" sz="2000" dirty="0" err="1" smtClean="0"/>
              <a:t>Cicourel</a:t>
            </a:r>
            <a:r>
              <a:rPr lang="de-AT" sz="2000" dirty="0" smtClean="0"/>
              <a:t>)</a:t>
            </a:r>
          </a:p>
          <a:p>
            <a:endParaRPr lang="de-AT" sz="2000" dirty="0" smtClean="0"/>
          </a:p>
          <a:p>
            <a:r>
              <a:rPr lang="de-AT" sz="2000" dirty="0" smtClean="0"/>
              <a:t>Zusammenhänge Diskurs und Macht (Foucault 1961 nach Willig 2001)</a:t>
            </a:r>
          </a:p>
          <a:p>
            <a:r>
              <a:rPr lang="de-AT" sz="2000" dirty="0" smtClean="0">
                <a:solidFill>
                  <a:srgbClr val="0070C0"/>
                </a:solidFill>
              </a:rPr>
              <a:t>Sucht Verbindung zwischen Diskurs, Institution und sozialem Handeln</a:t>
            </a:r>
          </a:p>
          <a:p>
            <a:r>
              <a:rPr lang="de-AT" sz="2000" dirty="0" smtClean="0"/>
              <a:t>Foucault: </a:t>
            </a:r>
            <a:r>
              <a:rPr lang="de-AT" sz="2000" dirty="0" smtClean="0">
                <a:solidFill>
                  <a:srgbClr val="0070C0"/>
                </a:solidFill>
              </a:rPr>
              <a:t>Diskurse bezeichnen das, worüber in einer Gesellschaft gesprochen wird, was als Problematik und Thema verhandelt wird und was zur kollektiven Sinngebung beiträgt </a:t>
            </a:r>
            <a:r>
              <a:rPr lang="de-AT" sz="2000" dirty="0" smtClean="0"/>
              <a:t>(Seifert 1992)</a:t>
            </a:r>
          </a:p>
          <a:p>
            <a:r>
              <a:rPr lang="de-AT" sz="2000" dirty="0" smtClean="0"/>
              <a:t>Die Diskursanalyse untersucht die Produktion, die Verbreitung und den Wandel dieser Arrangements von (</a:t>
            </a:r>
            <a:r>
              <a:rPr lang="de-AT" sz="2000" dirty="0" err="1" smtClean="0"/>
              <a:t>Be</a:t>
            </a:r>
            <a:r>
              <a:rPr lang="de-AT" sz="2000" dirty="0" smtClean="0"/>
              <a:t>-)Deutungen</a:t>
            </a:r>
          </a:p>
          <a:p>
            <a:endParaRPr lang="de-AT" sz="1600" dirty="0" smtClean="0"/>
          </a:p>
        </p:txBody>
      </p:sp>
      <p:sp>
        <p:nvSpPr>
          <p:cNvPr id="4" name="Foliennummernplatzhalter 3"/>
          <p:cNvSpPr>
            <a:spLocks noGrp="1"/>
          </p:cNvSpPr>
          <p:nvPr>
            <p:ph type="sldNum" sz="quarter" idx="12"/>
          </p:nvPr>
        </p:nvSpPr>
        <p:spPr/>
        <p:txBody>
          <a:bodyPr/>
          <a:lstStyle/>
          <a:p>
            <a:fld id="{1E32BDAC-F545-4492-9118-202A9DA7A6DD}" type="slidenum">
              <a:rPr lang="de-AT" smtClean="0"/>
              <a:pPr/>
              <a:t>29</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Thema</a:t>
            </a:r>
            <a:endParaRPr lang="de-AT" dirty="0"/>
          </a:p>
        </p:txBody>
      </p:sp>
      <p:sp>
        <p:nvSpPr>
          <p:cNvPr id="3" name="Inhaltsplatzhalter 2"/>
          <p:cNvSpPr>
            <a:spLocks noGrp="1"/>
          </p:cNvSpPr>
          <p:nvPr>
            <p:ph sz="quarter" idx="1"/>
          </p:nvPr>
        </p:nvSpPr>
        <p:spPr>
          <a:xfrm>
            <a:off x="457200" y="1556792"/>
            <a:ext cx="8229600" cy="4392488"/>
          </a:xfrm>
        </p:spPr>
        <p:txBody>
          <a:bodyPr>
            <a:normAutofit fontScale="77500" lnSpcReduction="20000"/>
          </a:bodyPr>
          <a:lstStyle/>
          <a:p>
            <a:pPr>
              <a:buNone/>
            </a:pPr>
            <a:r>
              <a:rPr lang="de-AT" sz="4400" dirty="0" smtClean="0">
                <a:solidFill>
                  <a:srgbClr val="0070C0"/>
                </a:solidFill>
              </a:rPr>
              <a:t>Drittmittel in der Forschung – Stiftungsprofessuren</a:t>
            </a:r>
          </a:p>
          <a:p>
            <a:pPr lvl="1">
              <a:buNone/>
            </a:pPr>
            <a:endParaRPr lang="de-AT" dirty="0" smtClean="0"/>
          </a:p>
          <a:p>
            <a:pPr>
              <a:buNone/>
            </a:pPr>
            <a:r>
              <a:rPr lang="de-AT" dirty="0" smtClean="0"/>
              <a:t>FF: </a:t>
            </a:r>
            <a:r>
              <a:rPr lang="de-AT" dirty="0" smtClean="0">
                <a:solidFill>
                  <a:srgbClr val="0070C0"/>
                </a:solidFill>
              </a:rPr>
              <a:t>Wie kritisch bzw. unkritisch wird die Thematik        Drittmittelforschung/Stiftungsprofessuren öffentlich diskutiert bzw. dargestellt?</a:t>
            </a:r>
          </a:p>
          <a:p>
            <a:pPr>
              <a:buNone/>
            </a:pPr>
            <a:endParaRPr lang="de-AT" dirty="0" smtClean="0"/>
          </a:p>
          <a:p>
            <a:pPr>
              <a:buNone/>
            </a:pPr>
            <a:r>
              <a:rPr lang="de-AT" dirty="0" smtClean="0"/>
              <a:t>Methoden:   Dokumentenanalyse </a:t>
            </a:r>
          </a:p>
          <a:p>
            <a:pPr>
              <a:buNone/>
            </a:pPr>
            <a:r>
              <a:rPr lang="de-AT" dirty="0" smtClean="0"/>
              <a:t>		     Diskursanalyse</a:t>
            </a:r>
          </a:p>
          <a:p>
            <a:pPr>
              <a:buNone/>
            </a:pPr>
            <a:endParaRPr lang="de-AT" dirty="0" smtClean="0"/>
          </a:p>
          <a:p>
            <a:pPr>
              <a:buNone/>
            </a:pPr>
            <a:r>
              <a:rPr lang="de-AT" dirty="0" smtClean="0"/>
              <a:t>Grund für die Auswahl: </a:t>
            </a:r>
          </a:p>
          <a:p>
            <a:pPr>
              <a:buNone/>
            </a:pPr>
            <a:r>
              <a:rPr lang="de-AT" dirty="0" smtClean="0"/>
              <a:t>	Dokumentenanalyse &gt; Datensammlung (Vorstudie)</a:t>
            </a:r>
          </a:p>
          <a:p>
            <a:pPr>
              <a:buNone/>
            </a:pPr>
            <a:r>
              <a:rPr lang="de-AT" dirty="0" smtClean="0"/>
              <a:t>	Diskursanalyse &gt; Welche Sicht auf die Realität wird durch die unterschiedlichen Diskurse ersichtlich</a:t>
            </a:r>
          </a:p>
          <a:p>
            <a:pPr>
              <a:buNone/>
            </a:pPr>
            <a:endParaRPr lang="de-AT" dirty="0" smtClean="0"/>
          </a:p>
          <a:p>
            <a:pPr>
              <a:buNone/>
            </a:pPr>
            <a:endParaRPr lang="de-AT" dirty="0" smtClean="0"/>
          </a:p>
        </p:txBody>
      </p:sp>
      <p:sp>
        <p:nvSpPr>
          <p:cNvPr id="4" name="Foliennummernplatzhalter 3"/>
          <p:cNvSpPr>
            <a:spLocks noGrp="1"/>
          </p:cNvSpPr>
          <p:nvPr>
            <p:ph type="sldNum" sz="quarter" idx="12"/>
          </p:nvPr>
        </p:nvSpPr>
        <p:spPr/>
        <p:txBody>
          <a:bodyPr/>
          <a:lstStyle/>
          <a:p>
            <a:fld id="{1E32BDAC-F545-4492-9118-202A9DA7A6DD}" type="slidenum">
              <a:rPr lang="de-AT" smtClean="0"/>
              <a:pPr/>
              <a:t>3</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Diskursanalyse</a:t>
            </a:r>
            <a:endParaRPr lang="de-AT" dirty="0"/>
          </a:p>
        </p:txBody>
      </p:sp>
      <p:sp>
        <p:nvSpPr>
          <p:cNvPr id="3" name="Inhaltsplatzhalter 2"/>
          <p:cNvSpPr>
            <a:spLocks noGrp="1"/>
          </p:cNvSpPr>
          <p:nvPr>
            <p:ph sz="quarter" idx="1"/>
          </p:nvPr>
        </p:nvSpPr>
        <p:spPr/>
        <p:txBody>
          <a:bodyPr>
            <a:normAutofit fontScale="92500" lnSpcReduction="10000"/>
          </a:bodyPr>
          <a:lstStyle/>
          <a:p>
            <a:r>
              <a:rPr lang="de-AT" sz="2000" dirty="0" smtClean="0">
                <a:solidFill>
                  <a:srgbClr val="0070C0"/>
                </a:solidFill>
              </a:rPr>
              <a:t>Wie wird durch den Diskurs Subjekt und Objekt konstruiert</a:t>
            </a:r>
            <a:r>
              <a:rPr lang="de-AT" sz="2000" dirty="0" smtClean="0"/>
              <a:t> (Willig 2001)</a:t>
            </a:r>
          </a:p>
          <a:p>
            <a:pPr lvl="1">
              <a:buNone/>
            </a:pPr>
            <a:endParaRPr lang="de-AT" sz="2000" dirty="0" smtClean="0"/>
          </a:p>
          <a:p>
            <a:pPr lvl="1">
              <a:buNone/>
            </a:pPr>
            <a:r>
              <a:rPr lang="de-AT" sz="2000" dirty="0" smtClean="0"/>
              <a:t>Diskurse: </a:t>
            </a:r>
            <a:r>
              <a:rPr lang="de-AT" sz="2000" dirty="0" smtClean="0">
                <a:solidFill>
                  <a:srgbClr val="0070C0"/>
                </a:solidFill>
              </a:rPr>
              <a:t>Wie unterscheiden sich die diskursiven Objekte?</a:t>
            </a:r>
          </a:p>
          <a:p>
            <a:pPr lvl="1"/>
            <a:r>
              <a:rPr lang="de-AT" sz="2000" dirty="0" smtClean="0"/>
              <a:t>Aspekt der reinen Forschungsfinanzierung</a:t>
            </a:r>
          </a:p>
          <a:p>
            <a:pPr lvl="1"/>
            <a:r>
              <a:rPr lang="de-AT" sz="2000" dirty="0" smtClean="0"/>
              <a:t>Aspekt der Mitbestimmung der Fördergeber</a:t>
            </a:r>
          </a:p>
          <a:p>
            <a:pPr lvl="1">
              <a:buNone/>
            </a:pPr>
            <a:endParaRPr lang="de-AT" sz="2000" dirty="0" smtClean="0"/>
          </a:p>
          <a:p>
            <a:pPr lvl="1">
              <a:buNone/>
            </a:pPr>
            <a:r>
              <a:rPr lang="de-AT" sz="2000" dirty="0" smtClean="0">
                <a:solidFill>
                  <a:srgbClr val="0070C0"/>
                </a:solidFill>
              </a:rPr>
              <a:t>Handlungsorientierung</a:t>
            </a:r>
            <a:r>
              <a:rPr lang="de-AT" sz="2000" dirty="0" smtClean="0"/>
              <a:t>: Welche Kontexte sind gegeben? Rolle und Funktionen, die der jeweilige Diskurs erfüllt?</a:t>
            </a:r>
          </a:p>
          <a:p>
            <a:pPr lvl="1">
              <a:buNone/>
            </a:pPr>
            <a:r>
              <a:rPr lang="de-AT" sz="2000" dirty="0" smtClean="0">
                <a:solidFill>
                  <a:srgbClr val="0070C0"/>
                </a:solidFill>
              </a:rPr>
              <a:t>Positionierung</a:t>
            </a:r>
            <a:r>
              <a:rPr lang="de-AT" sz="2000" dirty="0" smtClean="0"/>
              <a:t>: Welche Konsequenzen ergeben sich jeweils daraus?</a:t>
            </a:r>
          </a:p>
          <a:p>
            <a:pPr lvl="1">
              <a:buNone/>
            </a:pPr>
            <a:r>
              <a:rPr lang="de-AT" sz="2000" dirty="0" smtClean="0">
                <a:solidFill>
                  <a:srgbClr val="0070C0"/>
                </a:solidFill>
              </a:rPr>
              <a:t>Praxen</a:t>
            </a:r>
            <a:r>
              <a:rPr lang="de-AT" sz="2000" dirty="0" smtClean="0"/>
              <a:t>: Welche Handlungsmuster werden durch den jeweiligen Diskurs erzeugt/unterlassen?</a:t>
            </a:r>
          </a:p>
          <a:p>
            <a:pPr lvl="1">
              <a:buNone/>
            </a:pPr>
            <a:r>
              <a:rPr lang="de-AT" sz="2000" dirty="0" smtClean="0">
                <a:solidFill>
                  <a:srgbClr val="0070C0"/>
                </a:solidFill>
              </a:rPr>
              <a:t>Subjektivität</a:t>
            </a:r>
            <a:r>
              <a:rPr lang="de-AT" sz="2000" dirty="0" smtClean="0"/>
              <a:t>: Welche Realität erfährt das Subjekt durch den jeweiligen Diskurs?</a:t>
            </a:r>
          </a:p>
          <a:p>
            <a:pPr lvl="1">
              <a:buNone/>
            </a:pPr>
            <a:endParaRPr lang="de-AT" sz="2000" dirty="0" smtClean="0"/>
          </a:p>
          <a:p>
            <a:pPr lvl="1">
              <a:buNone/>
            </a:pPr>
            <a:r>
              <a:rPr lang="de-AT" sz="2000" dirty="0" smtClean="0"/>
              <a:t>Analyse:  interpretativ, hermeneutisch</a:t>
            </a:r>
          </a:p>
          <a:p>
            <a:pPr>
              <a:buNone/>
            </a:pPr>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30</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Anregungen und Diskussion</a:t>
            </a:r>
            <a:endParaRPr lang="de-AT" dirty="0"/>
          </a:p>
        </p:txBody>
      </p:sp>
      <p:sp>
        <p:nvSpPr>
          <p:cNvPr id="3" name="Inhaltsplatzhalter 2"/>
          <p:cNvSpPr>
            <a:spLocks noGrp="1"/>
          </p:cNvSpPr>
          <p:nvPr>
            <p:ph sz="quarter" idx="1"/>
          </p:nvPr>
        </p:nvSpPr>
        <p:spPr/>
        <p:txBody>
          <a:bodyPr/>
          <a:lstStyle/>
          <a:p>
            <a:endParaRPr lang="de-AT"/>
          </a:p>
        </p:txBody>
      </p:sp>
      <p:sp>
        <p:nvSpPr>
          <p:cNvPr id="4" name="Foliennummernplatzhalter 3"/>
          <p:cNvSpPr>
            <a:spLocks noGrp="1"/>
          </p:cNvSpPr>
          <p:nvPr>
            <p:ph type="sldNum" sz="quarter" idx="12"/>
          </p:nvPr>
        </p:nvSpPr>
        <p:spPr/>
        <p:txBody>
          <a:bodyPr/>
          <a:lstStyle/>
          <a:p>
            <a:fld id="{1E32BDAC-F545-4492-9118-202A9DA7A6DD}" type="slidenum">
              <a:rPr lang="de-AT" smtClean="0"/>
              <a:pPr/>
              <a:t>31</a:t>
            </a:fld>
            <a:endParaRPr lang="de-AT"/>
          </a:p>
        </p:txBody>
      </p:sp>
      <p:sp>
        <p:nvSpPr>
          <p:cNvPr id="5" name="Fußzeilenplatzhalter 4"/>
          <p:cNvSpPr>
            <a:spLocks noGrp="1"/>
          </p:cNvSpPr>
          <p:nvPr>
            <p:ph type="ftr" sz="quarter" idx="11"/>
          </p:nvPr>
        </p:nvSpPr>
        <p:spPr/>
        <p:txBody>
          <a:bodyPr/>
          <a:lstStyle/>
          <a:p>
            <a:r>
              <a:rPr lang="de-AT" smtClean="0"/>
              <a:t>Drittmittel in der Forschung - Stiftungsprofessur   Veronika Sevcik, BA MSc     </a:t>
            </a:r>
            <a:endParaRPr lang="de-AT"/>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Thema</a:t>
            </a:r>
            <a:endParaRPr lang="de-AT" dirty="0"/>
          </a:p>
        </p:txBody>
      </p:sp>
      <p:sp>
        <p:nvSpPr>
          <p:cNvPr id="3" name="Inhaltsplatzhalter 2"/>
          <p:cNvSpPr>
            <a:spLocks noGrp="1"/>
          </p:cNvSpPr>
          <p:nvPr>
            <p:ph sz="quarter" idx="1"/>
          </p:nvPr>
        </p:nvSpPr>
        <p:spPr/>
        <p:txBody>
          <a:bodyPr>
            <a:normAutofit lnSpcReduction="10000"/>
          </a:bodyPr>
          <a:lstStyle/>
          <a:p>
            <a:pPr>
              <a:buNone/>
            </a:pPr>
            <a:r>
              <a:rPr lang="de-AT" dirty="0" smtClean="0"/>
              <a:t>	Universitäten (Forschung) sind unterfinanziert und es bestehen Bestrebungen – besonders seit dem UG 2002 – private Gelder zu lukrieren: u.a. durch Sponsoring, Förderungen, Stiftungsprofessuren aus der Wirtschaft</a:t>
            </a:r>
          </a:p>
          <a:p>
            <a:pPr>
              <a:buNone/>
            </a:pPr>
            <a:endParaRPr lang="de-AT" dirty="0" smtClean="0"/>
          </a:p>
          <a:p>
            <a:pPr>
              <a:buNone/>
            </a:pPr>
            <a:r>
              <a:rPr lang="de-AT" dirty="0" smtClean="0"/>
              <a:t>	Zunehmend entsteht Kritik, dass dadurch die Wirtschaft Einfluss auf die Wissenschaft nehme: u.a. durch Reporting, Fixierung von Forschungsschwerpunkte, finanzieller Unterstützung anwendungsorientierter Wissenschaft bzw. entsprechender Institute, dass die Wissenschaft d.d.  nicht mehr „frei“ (unabhängig) bliebe, …</a:t>
            </a:r>
          </a:p>
          <a:p>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4</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Was ist eine Stiftungsprofessur</a:t>
            </a:r>
            <a:endParaRPr lang="de-AT" dirty="0"/>
          </a:p>
        </p:txBody>
      </p:sp>
      <p:sp>
        <p:nvSpPr>
          <p:cNvPr id="3" name="Inhaltsplatzhalter 2"/>
          <p:cNvSpPr>
            <a:spLocks noGrp="1"/>
          </p:cNvSpPr>
          <p:nvPr>
            <p:ph sz="quarter" idx="1"/>
          </p:nvPr>
        </p:nvSpPr>
        <p:spPr/>
        <p:txBody>
          <a:bodyPr>
            <a:normAutofit fontScale="77500" lnSpcReduction="20000"/>
          </a:bodyPr>
          <a:lstStyle/>
          <a:p>
            <a:pPr>
              <a:buNone/>
            </a:pPr>
            <a:r>
              <a:rPr lang="de-AT" dirty="0" smtClean="0"/>
              <a:t>	Professur, die nicht oder nicht zur Gänze von der Universität bezahlt wird, sondern ganz oder teilweise von einem Drittmittelgeber (Verein, Stiftung, Unternehmen, etc.) finanziert wird und zumeist auf fünf Jahre befristet ist. </a:t>
            </a:r>
          </a:p>
          <a:p>
            <a:pPr>
              <a:buNone/>
            </a:pPr>
            <a:endParaRPr lang="de-AT" dirty="0" smtClean="0"/>
          </a:p>
          <a:p>
            <a:pPr lvl="1">
              <a:buNone/>
            </a:pPr>
            <a:r>
              <a:rPr lang="de-AT" dirty="0" smtClean="0"/>
              <a:t>	</a:t>
            </a:r>
            <a:r>
              <a:rPr lang="de-AT" i="1" dirty="0" smtClean="0"/>
              <a:t>hervorragende </a:t>
            </a:r>
            <a:r>
              <a:rPr lang="de-AT" i="1" dirty="0" err="1" smtClean="0"/>
              <a:t>ForscherInnen</a:t>
            </a:r>
            <a:r>
              <a:rPr lang="de-AT" i="1" dirty="0" smtClean="0"/>
              <a:t> nach Österreich bringen</a:t>
            </a:r>
          </a:p>
          <a:p>
            <a:pPr lvl="1">
              <a:buNone/>
            </a:pPr>
            <a:r>
              <a:rPr lang="de-AT" i="1" dirty="0" smtClean="0"/>
              <a:t>	Aufbau und die Etablierung neuer Themen in der Österreichischen Forschungslandschaft</a:t>
            </a:r>
          </a:p>
          <a:p>
            <a:pPr lvl="1">
              <a:buNone/>
            </a:pPr>
            <a:r>
              <a:rPr lang="de-AT" i="1" dirty="0" smtClean="0"/>
              <a:t>	österreichische Universitäten gemäß § 6 UG 2002. </a:t>
            </a:r>
            <a:r>
              <a:rPr lang="de-AT" dirty="0" smtClean="0"/>
              <a:t> </a:t>
            </a:r>
            <a:r>
              <a:rPr lang="de-AT" sz="1900" dirty="0" smtClean="0"/>
              <a:t>(FFG 2015)</a:t>
            </a:r>
          </a:p>
          <a:p>
            <a:endParaRPr lang="de-AT" dirty="0" smtClean="0"/>
          </a:p>
          <a:p>
            <a:r>
              <a:rPr lang="de-AT" dirty="0" smtClean="0"/>
              <a:t>Fördergeber:</a:t>
            </a:r>
          </a:p>
          <a:p>
            <a:pPr>
              <a:buNone/>
            </a:pPr>
            <a:r>
              <a:rPr lang="de-AT" dirty="0" smtClean="0"/>
              <a:t>		</a:t>
            </a:r>
            <a:r>
              <a:rPr lang="de-AT" u="sng" dirty="0" smtClean="0"/>
              <a:t>öffentlich</a:t>
            </a:r>
            <a:r>
              <a:rPr lang="de-AT" dirty="0" smtClean="0"/>
              <a:t>: </a:t>
            </a:r>
          </a:p>
          <a:p>
            <a:pPr>
              <a:buNone/>
            </a:pPr>
            <a:r>
              <a:rPr lang="de-AT" dirty="0" smtClean="0"/>
              <a:t>		Forschungsförderungsgesellschaft  (FFG)</a:t>
            </a:r>
          </a:p>
          <a:p>
            <a:pPr>
              <a:buNone/>
            </a:pPr>
            <a:r>
              <a:rPr lang="de-AT" dirty="0" smtClean="0"/>
              <a:t>		Wissenschaftsfonds (FWF) …  </a:t>
            </a:r>
          </a:p>
          <a:p>
            <a:pPr>
              <a:buNone/>
            </a:pPr>
            <a:r>
              <a:rPr lang="de-AT" dirty="0" smtClean="0"/>
              <a:t>		</a:t>
            </a:r>
            <a:r>
              <a:rPr lang="de-AT" u="sng" dirty="0" smtClean="0"/>
              <a:t>privat</a:t>
            </a:r>
            <a:r>
              <a:rPr lang="de-AT" dirty="0" smtClean="0"/>
              <a:t>: </a:t>
            </a:r>
          </a:p>
          <a:p>
            <a:pPr>
              <a:buNone/>
            </a:pPr>
            <a:r>
              <a:rPr lang="de-AT" dirty="0" smtClean="0"/>
              <a:t>		Unternehmen, Konzerne (z.B. Magna, </a:t>
            </a:r>
            <a:r>
              <a:rPr lang="de-AT" dirty="0" err="1" smtClean="0"/>
              <a:t>infineon</a:t>
            </a:r>
            <a:r>
              <a:rPr lang="de-AT" dirty="0" smtClean="0"/>
              <a:t>, …), …</a:t>
            </a:r>
          </a:p>
          <a:p>
            <a:pPr>
              <a:buNone/>
            </a:pPr>
            <a:endParaRPr lang="de-AT" dirty="0" smtClean="0"/>
          </a:p>
          <a:p>
            <a:endParaRPr lang="de-AT" dirty="0"/>
          </a:p>
          <a:p>
            <a:endParaRPr lang="de-AT" dirty="0" smtClean="0"/>
          </a:p>
          <a:p>
            <a:endParaRPr lang="de-AT" dirty="0" smtClean="0"/>
          </a:p>
          <a:p>
            <a:endParaRPr lang="de-AT" dirty="0"/>
          </a:p>
          <a:p>
            <a:pPr>
              <a:buNone/>
            </a:pPr>
            <a:endParaRPr lang="de-AT" dirty="0" smtClean="0"/>
          </a:p>
          <a:p>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5</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Statistik </a:t>
            </a:r>
            <a:r>
              <a:rPr lang="de-AT" sz="1600" dirty="0" smtClean="0"/>
              <a:t>Universitätsbericht 2014 </a:t>
            </a:r>
            <a:endParaRPr lang="de-AT" sz="1600" dirty="0"/>
          </a:p>
        </p:txBody>
      </p:sp>
      <p:pic>
        <p:nvPicPr>
          <p:cNvPr id="1026" name="Picture 2"/>
          <p:cNvPicPr>
            <a:picLocks noGrp="1" noChangeAspect="1" noChangeArrowheads="1"/>
          </p:cNvPicPr>
          <p:nvPr>
            <p:ph sz="quarter" idx="1"/>
          </p:nvPr>
        </p:nvPicPr>
        <p:blipFill>
          <a:blip r:embed="rId2" cstate="print"/>
          <a:stretch>
            <a:fillRect/>
          </a:stretch>
        </p:blipFill>
        <p:spPr bwMode="auto">
          <a:xfrm>
            <a:off x="1472769" y="1447800"/>
            <a:ext cx="6655661" cy="4572000"/>
          </a:xfrm>
          <a:prstGeom prst="rect">
            <a:avLst/>
          </a:prstGeom>
          <a:noFill/>
          <a:ln w="9525">
            <a:noFill/>
            <a:miter lim="800000"/>
            <a:headEnd/>
            <a:tailEnd/>
          </a:ln>
        </p:spPr>
      </p:pic>
      <p:sp>
        <p:nvSpPr>
          <p:cNvPr id="4" name="Foliennummernplatzhalter 3"/>
          <p:cNvSpPr>
            <a:spLocks noGrp="1"/>
          </p:cNvSpPr>
          <p:nvPr>
            <p:ph type="sldNum" sz="quarter" idx="12"/>
          </p:nvPr>
        </p:nvSpPr>
        <p:spPr/>
        <p:txBody>
          <a:bodyPr/>
          <a:lstStyle/>
          <a:p>
            <a:fld id="{1E32BDAC-F545-4492-9118-202A9DA7A6DD}" type="slidenum">
              <a:rPr lang="de-AT" smtClean="0"/>
              <a:pPr/>
              <a:t>6</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endParaRPr lang="de-AT"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Offen bleibt …</a:t>
            </a:r>
            <a:endParaRPr lang="de-AT" dirty="0"/>
          </a:p>
        </p:txBody>
      </p:sp>
      <p:sp>
        <p:nvSpPr>
          <p:cNvPr id="3" name="Inhaltsplatzhalter 2"/>
          <p:cNvSpPr>
            <a:spLocks noGrp="1"/>
          </p:cNvSpPr>
          <p:nvPr>
            <p:ph sz="quarter" idx="1"/>
          </p:nvPr>
        </p:nvSpPr>
        <p:spPr>
          <a:xfrm>
            <a:off x="914400" y="1447800"/>
            <a:ext cx="7772400" cy="4573488"/>
          </a:xfrm>
        </p:spPr>
        <p:txBody>
          <a:bodyPr>
            <a:normAutofit fontScale="85000" lnSpcReduction="10000"/>
          </a:bodyPr>
          <a:lstStyle/>
          <a:p>
            <a:r>
              <a:rPr lang="de-AT" dirty="0" smtClean="0"/>
              <a:t>Welche Disziplinen, Institute, Forschungsschwerpunkte gefördert werden (</a:t>
            </a:r>
            <a:r>
              <a:rPr lang="de-AT" dirty="0" err="1" smtClean="0"/>
              <a:t>at</a:t>
            </a:r>
            <a:r>
              <a:rPr lang="de-AT" dirty="0" smtClean="0"/>
              <a:t> a </a:t>
            </a:r>
            <a:r>
              <a:rPr lang="de-AT" dirty="0" err="1" smtClean="0"/>
              <a:t>glance</a:t>
            </a:r>
            <a:r>
              <a:rPr lang="de-AT" dirty="0" smtClean="0"/>
              <a:t>) bzw. welche nicht oder weniger – wer sind die Stiftungsprofessoren und Stiftungsprofessorinnen</a:t>
            </a:r>
          </a:p>
          <a:p>
            <a:endParaRPr lang="de-AT" dirty="0" smtClean="0"/>
          </a:p>
          <a:p>
            <a:r>
              <a:rPr lang="de-AT" dirty="0" smtClean="0"/>
              <a:t>Wer die privaten Fördergeber sind</a:t>
            </a:r>
          </a:p>
          <a:p>
            <a:r>
              <a:rPr lang="de-AT" dirty="0" smtClean="0"/>
              <a:t>Um welche Fördersummen es sich handelt</a:t>
            </a:r>
          </a:p>
          <a:p>
            <a:r>
              <a:rPr lang="de-AT" dirty="0" smtClean="0"/>
              <a:t>Welche Leistungen / Gegenleistungen vertraglich geregelt wurden</a:t>
            </a:r>
          </a:p>
          <a:p>
            <a:endParaRPr lang="de-AT" dirty="0" smtClean="0"/>
          </a:p>
          <a:p>
            <a:r>
              <a:rPr lang="de-AT" dirty="0" smtClean="0"/>
              <a:t>Welche Bedeutung das für die Wissenschaften und Universitäten hat</a:t>
            </a:r>
          </a:p>
          <a:p>
            <a:r>
              <a:rPr lang="de-AT" dirty="0" smtClean="0"/>
              <a:t>Welche gesellschafts-/politischen Auswirkungen das hat</a:t>
            </a:r>
          </a:p>
          <a:p>
            <a:endParaRPr lang="de-AT" dirty="0" smtClean="0"/>
          </a:p>
          <a:p>
            <a:r>
              <a:rPr lang="de-AT" dirty="0" smtClean="0"/>
              <a:t>Vgl. dazu </a:t>
            </a:r>
            <a:r>
              <a:rPr lang="de-AT" dirty="0" smtClean="0">
                <a:hlinkClick r:id="rId2"/>
              </a:rPr>
              <a:t>www.hochschulwatch.de</a:t>
            </a:r>
            <a:endParaRPr lang="de-AT" dirty="0" smtClean="0"/>
          </a:p>
          <a:p>
            <a:endParaRPr lang="de-AT" dirty="0" smtClean="0"/>
          </a:p>
          <a:p>
            <a:pPr>
              <a:buNone/>
            </a:pPr>
            <a:endParaRPr lang="de-AT" dirty="0" smtClean="0"/>
          </a:p>
          <a:p>
            <a:endParaRPr lang="de-AT" dirty="0" smtClean="0"/>
          </a:p>
        </p:txBody>
      </p:sp>
      <p:sp>
        <p:nvSpPr>
          <p:cNvPr id="4" name="Foliennummernplatzhalter 3"/>
          <p:cNvSpPr>
            <a:spLocks noGrp="1"/>
          </p:cNvSpPr>
          <p:nvPr>
            <p:ph type="sldNum" sz="quarter" idx="12"/>
          </p:nvPr>
        </p:nvSpPr>
        <p:spPr/>
        <p:txBody>
          <a:bodyPr/>
          <a:lstStyle/>
          <a:p>
            <a:fld id="{1E32BDAC-F545-4492-9118-202A9DA7A6DD}" type="slidenum">
              <a:rPr lang="de-AT" smtClean="0"/>
              <a:pPr/>
              <a:t>7</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r>
              <a:rPr lang="de-AT" dirty="0" smtClean="0"/>
              <a:t>  </a:t>
            </a:r>
            <a:endParaRPr lang="de-AT"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dirty="0" smtClean="0"/>
              <a:t>Dokumentenanalyse </a:t>
            </a:r>
            <a:r>
              <a:rPr lang="de-AT" sz="2000" dirty="0" smtClean="0"/>
              <a:t>(</a:t>
            </a:r>
            <a:r>
              <a:rPr lang="de-AT" sz="2000" dirty="0" err="1" smtClean="0"/>
              <a:t>Mayring</a:t>
            </a:r>
            <a:r>
              <a:rPr lang="de-AT" sz="2000" dirty="0" smtClean="0"/>
              <a:t> 2002)</a:t>
            </a:r>
            <a:endParaRPr lang="de-AT" sz="2000" dirty="0"/>
          </a:p>
        </p:txBody>
      </p:sp>
      <p:sp>
        <p:nvSpPr>
          <p:cNvPr id="3" name="Inhaltsplatzhalter 2"/>
          <p:cNvSpPr>
            <a:spLocks noGrp="1"/>
          </p:cNvSpPr>
          <p:nvPr>
            <p:ph sz="quarter" idx="1"/>
          </p:nvPr>
        </p:nvSpPr>
        <p:spPr/>
        <p:txBody>
          <a:bodyPr>
            <a:normAutofit lnSpcReduction="10000"/>
          </a:bodyPr>
          <a:lstStyle/>
          <a:p>
            <a:r>
              <a:rPr lang="de-AT" dirty="0" smtClean="0"/>
              <a:t>Qualitativ-interpretative Analyse (auch quantitative Methoden anwendbar)</a:t>
            </a:r>
          </a:p>
          <a:p>
            <a:r>
              <a:rPr lang="de-AT" dirty="0" smtClean="0"/>
              <a:t>Umfasst sämtliche gegenständlichen Zeugnisse (</a:t>
            </a:r>
            <a:r>
              <a:rPr lang="de-AT" dirty="0" err="1" smtClean="0"/>
              <a:t>Atteslander</a:t>
            </a:r>
            <a:r>
              <a:rPr lang="de-AT" dirty="0" smtClean="0"/>
              <a:t> 1971) &gt; Quellen zur Erklärung menschlichen Verhaltens</a:t>
            </a:r>
          </a:p>
          <a:p>
            <a:r>
              <a:rPr lang="de-AT" dirty="0" smtClean="0"/>
              <a:t>alles kann Dokument sein, sofern es Schlüsse auf menschliches Denken, Fühlen, Handeln zulässt &gt; interpretierbar</a:t>
            </a:r>
          </a:p>
          <a:p>
            <a:pPr lvl="1"/>
            <a:r>
              <a:rPr lang="de-AT" dirty="0" smtClean="0"/>
              <a:t>Nicht nur schriftliche Dokumente, sondern auch visuelle, audio-visuelle und auditive Dokumente – sogar künstlerische Produkte</a:t>
            </a:r>
          </a:p>
          <a:p>
            <a:r>
              <a:rPr lang="de-AT" dirty="0" smtClean="0"/>
              <a:t>Material, das nicht erst von Forscher oder Forscherin erhoben werden muss</a:t>
            </a:r>
          </a:p>
          <a:p>
            <a:pPr>
              <a:buNone/>
            </a:pPr>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8</a:t>
            </a:fld>
            <a:endParaRPr lang="de-AT"/>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Was ist ein Dokument</a:t>
            </a:r>
            <a:endParaRPr lang="de-AT" dirty="0"/>
          </a:p>
        </p:txBody>
      </p:sp>
      <p:sp>
        <p:nvSpPr>
          <p:cNvPr id="3" name="Inhaltsplatzhalter 2"/>
          <p:cNvSpPr>
            <a:spLocks noGrp="1"/>
          </p:cNvSpPr>
          <p:nvPr>
            <p:ph sz="quarter" idx="1"/>
          </p:nvPr>
        </p:nvSpPr>
        <p:spPr>
          <a:xfrm>
            <a:off x="914400" y="1447800"/>
            <a:ext cx="7772400" cy="5149552"/>
          </a:xfrm>
        </p:spPr>
        <p:txBody>
          <a:bodyPr>
            <a:normAutofit fontScale="92500" lnSpcReduction="20000"/>
          </a:bodyPr>
          <a:lstStyle/>
          <a:p>
            <a:pPr>
              <a:buNone/>
            </a:pPr>
            <a:r>
              <a:rPr lang="de-AT" dirty="0" smtClean="0"/>
              <a:t>i </a:t>
            </a:r>
            <a:r>
              <a:rPr lang="de-AT" dirty="0" err="1" smtClean="0"/>
              <a:t>Zhg</a:t>
            </a:r>
            <a:r>
              <a:rPr lang="de-AT" dirty="0" smtClean="0"/>
              <a:t> mit dem Thema:</a:t>
            </a:r>
          </a:p>
          <a:p>
            <a:r>
              <a:rPr lang="de-AT" dirty="0" smtClean="0"/>
              <a:t>Bildungsbilanz, Jahresberichte, Weißbücher</a:t>
            </a:r>
          </a:p>
          <a:p>
            <a:r>
              <a:rPr lang="de-AT" dirty="0" smtClean="0"/>
              <a:t>Studien, Statistiken</a:t>
            </a:r>
          </a:p>
          <a:p>
            <a:r>
              <a:rPr lang="de-AT" dirty="0" smtClean="0"/>
              <a:t>Medienberichte (</a:t>
            </a:r>
            <a:r>
              <a:rPr lang="de-AT" dirty="0" err="1" smtClean="0"/>
              <a:t>print</a:t>
            </a:r>
            <a:r>
              <a:rPr lang="de-AT" dirty="0" smtClean="0"/>
              <a:t> / online)</a:t>
            </a:r>
          </a:p>
          <a:p>
            <a:r>
              <a:rPr lang="de-AT" dirty="0" smtClean="0"/>
              <a:t>Nachrichten (</a:t>
            </a:r>
            <a:r>
              <a:rPr lang="de-AT" dirty="0" err="1" smtClean="0"/>
              <a:t>print</a:t>
            </a:r>
            <a:r>
              <a:rPr lang="de-AT" dirty="0"/>
              <a:t> </a:t>
            </a:r>
            <a:r>
              <a:rPr lang="de-AT" dirty="0" smtClean="0"/>
              <a:t>/ digital / online)</a:t>
            </a:r>
          </a:p>
          <a:p>
            <a:r>
              <a:rPr lang="de-AT" dirty="0" smtClean="0"/>
              <a:t>TV-, Radio-Beiträge</a:t>
            </a:r>
          </a:p>
          <a:p>
            <a:r>
              <a:rPr lang="de-AT" dirty="0" smtClean="0"/>
              <a:t>Homepages (Universitäten, BM, Konzerne, etc.)</a:t>
            </a:r>
          </a:p>
          <a:p>
            <a:r>
              <a:rPr lang="de-AT" dirty="0" smtClean="0"/>
              <a:t>Protokolle, Folien von Vorträgen, Podiumsdiskussionen, Foren, Kongressen, Tagungen, Workshops, etc.</a:t>
            </a:r>
          </a:p>
          <a:p>
            <a:r>
              <a:rPr lang="de-AT" dirty="0" smtClean="0"/>
              <a:t>Literatur, Texte (Buch / Journals)</a:t>
            </a:r>
          </a:p>
          <a:p>
            <a:r>
              <a:rPr lang="de-AT" dirty="0" smtClean="0"/>
              <a:t>Broschüren (BM, Universitäten)</a:t>
            </a:r>
          </a:p>
          <a:p>
            <a:r>
              <a:rPr lang="de-AT" dirty="0" smtClean="0"/>
              <a:t>Vergleiche mit anderen Ländern</a:t>
            </a:r>
          </a:p>
          <a:p>
            <a:r>
              <a:rPr lang="de-AT" dirty="0" smtClean="0"/>
              <a:t>……</a:t>
            </a:r>
            <a:endParaRPr lang="de-AT" dirty="0"/>
          </a:p>
        </p:txBody>
      </p:sp>
      <p:sp>
        <p:nvSpPr>
          <p:cNvPr id="4" name="Foliennummernplatzhalter 3"/>
          <p:cNvSpPr>
            <a:spLocks noGrp="1"/>
          </p:cNvSpPr>
          <p:nvPr>
            <p:ph type="sldNum" sz="quarter" idx="12"/>
          </p:nvPr>
        </p:nvSpPr>
        <p:spPr/>
        <p:txBody>
          <a:bodyPr/>
          <a:lstStyle/>
          <a:p>
            <a:fld id="{1E32BDAC-F545-4492-9118-202A9DA7A6DD}" type="slidenum">
              <a:rPr lang="de-AT" smtClean="0"/>
              <a:pPr/>
              <a:t>9</a:t>
            </a:fld>
            <a:endParaRPr lang="de-AT"/>
          </a:p>
        </p:txBody>
      </p:sp>
      <p:sp>
        <p:nvSpPr>
          <p:cNvPr id="5" name="Fußzeilenplatzhalter 4"/>
          <p:cNvSpPr>
            <a:spLocks noGrp="1"/>
          </p:cNvSpPr>
          <p:nvPr>
            <p:ph type="ftr" sz="quarter" idx="11"/>
          </p:nvPr>
        </p:nvSpPr>
        <p:spPr/>
        <p:txBody>
          <a:bodyPr/>
          <a:lstStyle/>
          <a:p>
            <a:r>
              <a:rPr lang="de-AT" dirty="0" smtClean="0"/>
              <a:t>Drittmittel in der Forschung - Stiftungsprofessur   </a:t>
            </a:r>
            <a:endParaRPr lang="de-AT" dirty="0"/>
          </a:p>
          <a:p>
            <a:r>
              <a:rPr lang="de-AT" dirty="0" smtClean="0"/>
              <a:t>    </a:t>
            </a:r>
            <a:endParaRPr lang="de-AT"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ctylos">
  <a:themeElements>
    <a:clrScheme name="Rhea">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Dactylos">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actylos">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0</TotalTime>
  <Words>1757</Words>
  <Application>Microsoft Macintosh PowerPoint</Application>
  <PresentationFormat>Bildschirmpräsentation (4:3)</PresentationFormat>
  <Paragraphs>333</Paragraphs>
  <Slides>31</Slides>
  <Notes>1</Notes>
  <HiddenSlides>0</HiddenSlides>
  <MMClips>0</MMClips>
  <ScaleCrop>false</ScaleCrop>
  <HeadingPairs>
    <vt:vector size="4" baseType="variant">
      <vt:variant>
        <vt:lpstr>Design</vt:lpstr>
      </vt:variant>
      <vt:variant>
        <vt:i4>1</vt:i4>
      </vt:variant>
      <vt:variant>
        <vt:lpstr>Folientitel</vt:lpstr>
      </vt:variant>
      <vt:variant>
        <vt:i4>31</vt:i4>
      </vt:variant>
    </vt:vector>
  </HeadingPairs>
  <TitlesOfParts>
    <vt:vector size="32" baseType="lpstr">
      <vt:lpstr>Dactylos</vt:lpstr>
      <vt:lpstr>Drittmittel in der Forschung Stiftungsprofessuren Dokumentenanalyse / Diskursanalyse</vt:lpstr>
      <vt:lpstr>Überblick</vt:lpstr>
      <vt:lpstr>Thema</vt:lpstr>
      <vt:lpstr>Thema</vt:lpstr>
      <vt:lpstr>Was ist eine Stiftungsprofessur</vt:lpstr>
      <vt:lpstr>Statistik Universitätsbericht 2014 </vt:lpstr>
      <vt:lpstr>Offen bleibt …</vt:lpstr>
      <vt:lpstr>Dokumentenanalyse (Mayring 2002)</vt:lpstr>
      <vt:lpstr>Was ist ein Dokument</vt:lpstr>
      <vt:lpstr>Dokumentenanalyse (Mayring 2002)</vt:lpstr>
      <vt:lpstr>Dokumentenanalyse (Mayring 2002)</vt:lpstr>
      <vt:lpstr>Einsatzgebiete (Mayring 2002)</vt:lpstr>
      <vt:lpstr>Ablauf Dokumentenanalyse (Mayring 2002)</vt:lpstr>
      <vt:lpstr>Ablauf Dokumentenanalyse </vt:lpstr>
      <vt:lpstr>Bsp 1: Österreichischer Wissenschaftsrat</vt:lpstr>
      <vt:lpstr>Österreichischer Wissenschaftsrat</vt:lpstr>
      <vt:lpstr>Österreichischer Wissenschaftsrat</vt:lpstr>
      <vt:lpstr>Bsp 2: Transparency International – Austrian Chapter</vt:lpstr>
      <vt:lpstr>TI-AC</vt:lpstr>
      <vt:lpstr>TI-AC</vt:lpstr>
      <vt:lpstr>TI-AC</vt:lpstr>
      <vt:lpstr>Bsp 3: OÖN </vt:lpstr>
      <vt:lpstr>OÖN </vt:lpstr>
      <vt:lpstr>OÖN </vt:lpstr>
      <vt:lpstr>Bsp 4: BMWFW</vt:lpstr>
      <vt:lpstr>BMWFW</vt:lpstr>
      <vt:lpstr>BMWFW</vt:lpstr>
      <vt:lpstr>Qualitative Inhaltsanalyse  (Mayring 2008/1983, Kuckartz 2012)</vt:lpstr>
      <vt:lpstr>Diskursanalyse</vt:lpstr>
      <vt:lpstr>Diskursanalyse</vt:lpstr>
      <vt:lpstr>Anregungen und Diskussion</vt:lpstr>
    </vt:vector>
  </TitlesOfParts>
  <Company>Firmenname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Drittmittel in der Forschung Stiftungsprofessuren</dc:title>
  <dc:creator>Benutzer</dc:creator>
  <cp:lastModifiedBy>Veronika Sevcik</cp:lastModifiedBy>
  <cp:revision>162</cp:revision>
  <dcterms:created xsi:type="dcterms:W3CDTF">2016-01-06T16:11:40Z</dcterms:created>
  <dcterms:modified xsi:type="dcterms:W3CDTF">2016-01-16T11:12:27Z</dcterms:modified>
</cp:coreProperties>
</file>