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9" r:id="rId11"/>
    <p:sldId id="264" r:id="rId12"/>
    <p:sldId id="266" r:id="rId13"/>
    <p:sldId id="270" r:id="rId14"/>
    <p:sldId id="265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6AB8BC-2830-40BC-93D1-3B04B5A963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Spatial interdependencies and welfare state generosity in Western democracies, 1960 - 2000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E6C2DFC-B98B-48E4-BEE0-9EB2971EFF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Carina Schmitt/Herbert </a:t>
            </a:r>
            <a:r>
              <a:rPr lang="en-GB" dirty="0" err="1"/>
              <a:t>Oblinger</a:t>
            </a:r>
            <a:endParaRPr lang="en-GB" dirty="0"/>
          </a:p>
          <a:p>
            <a:endParaRPr lang="en-GB" dirty="0"/>
          </a:p>
          <a:p>
            <a:pPr algn="r"/>
            <a:r>
              <a:rPr lang="en-GB" sz="1600" dirty="0"/>
              <a:t>Egger/</a:t>
            </a:r>
            <a:r>
              <a:rPr lang="en-GB" sz="1600" dirty="0" err="1"/>
              <a:t>Stürzenbaum</a:t>
            </a:r>
            <a:endParaRPr lang="en-GB" sz="1600" dirty="0"/>
          </a:p>
          <a:p>
            <a:endParaRPr lang="en-GB" dirty="0"/>
          </a:p>
        </p:txBody>
      </p:sp>
      <p:pic>
        <p:nvPicPr>
          <p:cNvPr id="4" name="Shape 62" descr="jku_logo_de.png">
            <a:extLst>
              <a:ext uri="{FF2B5EF4-FFF2-40B4-BE49-F238E27FC236}">
                <a16:creationId xmlns:a16="http://schemas.microsoft.com/office/drawing/2014/main" id="{5D70DA09-717A-4A4F-B394-BD1EAF58B38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16687" y="456263"/>
            <a:ext cx="2087925" cy="996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6151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5F08B5-AF1C-435A-AA89-C3C58C86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Thesen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D9C844-CDF4-496B-AAF1-8741D732A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1. These</a:t>
            </a:r>
          </a:p>
          <a:p>
            <a:pPr marL="0" indent="0">
              <a:buNone/>
            </a:pPr>
            <a:r>
              <a:rPr lang="de-DE" dirty="0"/>
              <a:t>Gegenseitige Abhängigkeiten müssen in Wohlfahrtsstaatsanalysen berücksichtigt werden</a:t>
            </a:r>
          </a:p>
          <a:p>
            <a:r>
              <a:rPr lang="de-DE" dirty="0"/>
              <a:t>2. These</a:t>
            </a:r>
          </a:p>
          <a:p>
            <a:pPr marL="0" indent="0">
              <a:buNone/>
            </a:pPr>
            <a:r>
              <a:rPr lang="de-DE" dirty="0"/>
              <a:t>Gegenseitige Abhängigkeit der Staaten ist präsent, aber variiert je nach Sozialleistungsprogramme und Zeit</a:t>
            </a:r>
          </a:p>
          <a:p>
            <a:r>
              <a:rPr lang="de-DE" dirty="0"/>
              <a:t>3. These</a:t>
            </a:r>
          </a:p>
          <a:p>
            <a:pPr marL="0" indent="0">
              <a:buNone/>
            </a:pPr>
            <a:r>
              <a:rPr lang="de-DE" dirty="0"/>
              <a:t>Sozialleistungen entwickeln sich, bei gleicher wirtschaftlicher Ausgangslage, in die selbe Richtung</a:t>
            </a:r>
          </a:p>
        </p:txBody>
      </p:sp>
    </p:spTree>
    <p:extLst>
      <p:ext uri="{BB962C8B-B14F-4D97-AF65-F5344CB8AC3E}">
        <p14:creationId xmlns:p14="http://schemas.microsoft.com/office/powerpoint/2010/main" val="1752618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88322-5099-47AE-A14E-AE05255D8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Schlussfolgerung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FBEE99-210F-4402-A2DB-65EB71576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96277"/>
            <a:ext cx="8915400" cy="3777622"/>
          </a:xfrm>
        </p:spPr>
        <p:txBody>
          <a:bodyPr/>
          <a:lstStyle/>
          <a:p>
            <a:r>
              <a:rPr lang="de-DE" dirty="0"/>
              <a:t>Politikdiffusion hat Einfluss auf die Entwicklung der Sozialleistungen</a:t>
            </a:r>
          </a:p>
          <a:p>
            <a:pPr lvl="1"/>
            <a:r>
              <a:rPr lang="de-DE" dirty="0"/>
              <a:t>Muss daher bei Studien über Wohlfahrtsstaaten berücksichtigt werden</a:t>
            </a:r>
          </a:p>
          <a:p>
            <a:r>
              <a:rPr lang="de-DE" dirty="0"/>
              <a:t>Politikdiffusion variiert je nach Sozialleistungsprogramm</a:t>
            </a:r>
          </a:p>
          <a:p>
            <a:r>
              <a:rPr lang="de-DE" dirty="0"/>
              <a:t>Wichtig im Goldenen Zeitalter</a:t>
            </a:r>
          </a:p>
          <a:p>
            <a:pPr lvl="1"/>
            <a:r>
              <a:rPr lang="de-DE" dirty="0"/>
              <a:t>Grund: hohe Handlungsfreiheit nationaler politischer Entscheidungsträger</a:t>
            </a:r>
          </a:p>
          <a:p>
            <a:r>
              <a:rPr lang="de-DE" dirty="0"/>
              <a:t>Politikdiffusion unter schlechteren Wirtschaftsbedingungen weniger relevant</a:t>
            </a:r>
          </a:p>
          <a:p>
            <a:pPr lvl="1"/>
            <a:r>
              <a:rPr lang="de-DE" dirty="0"/>
              <a:t>Grund: wachsende sozialen Herausforderungen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71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7D85D-794B-4F2F-BEAA-8ECCEFACB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Schlussfolgerung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38AC06-920F-4061-8869-749294076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Pension: </a:t>
            </a:r>
            <a:r>
              <a:rPr lang="de-DE" dirty="0"/>
              <a:t>enger Zusammenhang mit kultureller Verwandtschaft zwischen Länder, „Familie der Nationen“</a:t>
            </a:r>
          </a:p>
          <a:p>
            <a:pPr lvl="1"/>
            <a:r>
              <a:rPr lang="de-DE" dirty="0"/>
              <a:t>kein Zusammenhang zwischen Pension und geografischer Nähe &amp; Handelsbeziehungen</a:t>
            </a:r>
          </a:p>
          <a:p>
            <a:r>
              <a:rPr lang="de-DE" b="1" dirty="0"/>
              <a:t>Arbeitsversicherung/Krankengeldleistung:</a:t>
            </a:r>
            <a:r>
              <a:rPr lang="de-DE" dirty="0"/>
              <a:t> beeinflusst von der geografischen Nähe und den Wirtschaftsbeziehungen der Länder</a:t>
            </a:r>
          </a:p>
        </p:txBody>
      </p:sp>
    </p:spTree>
    <p:extLst>
      <p:ext uri="{BB962C8B-B14F-4D97-AF65-F5344CB8AC3E}">
        <p14:creationId xmlns:p14="http://schemas.microsoft.com/office/powerpoint/2010/main" val="2206413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9FF145-BC0F-4D7C-B5FD-2C6991554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Schlussfolgerung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23BC36-E703-4EF1-BFB9-D84000B43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Gegenseitige Abhängigkeiten müssen in Wohlfahrtsstaatsanalysen berücksichtigt werden </a:t>
            </a:r>
            <a:r>
              <a:rPr lang="de-DE" dirty="0">
                <a:sym typeface="Wingdings" panose="05000000000000000000" pitchFamily="2" charset="2"/>
              </a:rPr>
              <a:t> bestätigt</a:t>
            </a:r>
            <a:endParaRPr lang="de-DE" dirty="0"/>
          </a:p>
          <a:p>
            <a:r>
              <a:rPr lang="de-DE" dirty="0"/>
              <a:t>Gegenseitige Abhängigkeit der Staaten ist präsent, aber variiert je nach Sozialleistungsprogramme und Zeit </a:t>
            </a:r>
            <a:r>
              <a:rPr lang="de-DE" dirty="0">
                <a:sym typeface="Wingdings" panose="05000000000000000000" pitchFamily="2" charset="2"/>
              </a:rPr>
              <a:t> bestätigt</a:t>
            </a:r>
            <a:endParaRPr lang="de-DE" dirty="0"/>
          </a:p>
          <a:p>
            <a:r>
              <a:rPr lang="de-DE" dirty="0"/>
              <a:t>Sozialleistungen entwickeln sich, bei gleicher wirtschaftlicher Ausgangslage, in die selbe Richtung </a:t>
            </a:r>
            <a:r>
              <a:rPr lang="de-DE" dirty="0">
                <a:sym typeface="Wingdings" panose="05000000000000000000" pitchFamily="2" charset="2"/>
              </a:rPr>
              <a:t> widerlegt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8322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B09C0-847D-45D6-8A05-B4E3D578A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Kritik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ABA525-C409-49DE-8CB4-09E55C126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82800"/>
            <a:ext cx="8915400" cy="3777622"/>
          </a:xfrm>
        </p:spPr>
        <p:txBody>
          <a:bodyPr/>
          <a:lstStyle/>
          <a:p>
            <a:r>
              <a:rPr lang="de-DE" dirty="0"/>
              <a:t>Nicht schlüssig, warum sich nur die Pension in den Ländern gleich entwickelt</a:t>
            </a:r>
          </a:p>
          <a:p>
            <a:r>
              <a:rPr lang="de-DE" dirty="0"/>
              <a:t>Gründe für die Interaktion zwischen Länder im Goldenen Zeitalter werden kaum berücksichtigt</a:t>
            </a:r>
          </a:p>
          <a:p>
            <a:r>
              <a:rPr lang="de-DE" dirty="0"/>
              <a:t>Keine Berücksichtigung der Auswirkungen auf nationale Reformen (durch das Wachsen der EU)</a:t>
            </a:r>
          </a:p>
          <a:p>
            <a:r>
              <a:rPr lang="de-DE" dirty="0"/>
              <a:t>Daten nur bis zum Jahr 2000 verwendet</a:t>
            </a:r>
          </a:p>
          <a:p>
            <a:r>
              <a:rPr lang="de-DE" dirty="0"/>
              <a:t>Schlüssige Argumentation und roter Faden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6840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AC5C9-3466-42F5-90F8-8387651F9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Diskussionsfragen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583F8D-4FE4-4D47-9425-00CD0C7E3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Sind die Ergebnisse aufgrund des stark wachsenden Informationsflusses in den letzten Jahren heute noch als aktuell anzusehen?</a:t>
            </a:r>
          </a:p>
          <a:p>
            <a:r>
              <a:rPr lang="de-DE" dirty="0"/>
              <a:t>Welche negativen Aspekte kann die Politikdiffusion für die Gesellschaft sowie für einzelne Länder mit sich bringen?</a:t>
            </a:r>
          </a:p>
          <a:p>
            <a:r>
              <a:rPr lang="de-DE" dirty="0"/>
              <a:t>In welchen Bereichen spielt die Politikdiffusion in Österreich eine Rolle?</a:t>
            </a:r>
          </a:p>
        </p:txBody>
      </p:sp>
    </p:spTree>
    <p:extLst>
      <p:ext uri="{BB962C8B-B14F-4D97-AF65-F5344CB8AC3E}">
        <p14:creationId xmlns:p14="http://schemas.microsoft.com/office/powerpoint/2010/main" val="210547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D2B17EF-74EB-4C33-B2E2-8E727B2E7D68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7EBB3F9-D6F7-4F6A-8843-9FEBA15E496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0A42F85E-4939-431E-8B4A-EC07C8E0AB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54082E-485B-44CF-AE71-83E62DD72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tx2">
                    <a:lumMod val="75000"/>
                  </a:schemeClr>
                </a:solidFill>
              </a:rPr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54BC08-4F31-4B60-BABD-D1E8E156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 lnSpcReduction="10000"/>
          </a:bodyPr>
          <a:lstStyle/>
          <a:p>
            <a:r>
              <a:rPr lang="de-DE" sz="2800" dirty="0">
                <a:solidFill>
                  <a:schemeClr val="tx2">
                    <a:lumMod val="75000"/>
                  </a:schemeClr>
                </a:solidFill>
              </a:rPr>
              <a:t>Autoren</a:t>
            </a:r>
          </a:p>
          <a:p>
            <a:r>
              <a:rPr lang="de-DE" sz="2800" dirty="0"/>
              <a:t>Ausgangspunkt des Textes und historischer Hintergrund</a:t>
            </a:r>
            <a:endParaRPr lang="de-DE" sz="2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de-DE" sz="2800" dirty="0">
                <a:solidFill>
                  <a:schemeClr val="tx2">
                    <a:lumMod val="75000"/>
                  </a:schemeClr>
                </a:solidFill>
              </a:rPr>
              <a:t>Thematik und Methode</a:t>
            </a:r>
          </a:p>
          <a:p>
            <a:r>
              <a:rPr lang="de-DE" sz="2800" dirty="0">
                <a:solidFill>
                  <a:schemeClr val="tx2">
                    <a:lumMod val="75000"/>
                  </a:schemeClr>
                </a:solidFill>
              </a:rPr>
              <a:t>UV und AV</a:t>
            </a:r>
          </a:p>
          <a:p>
            <a:r>
              <a:rPr lang="de-DE" sz="2800" dirty="0">
                <a:solidFill>
                  <a:schemeClr val="tx2">
                    <a:lumMod val="75000"/>
                  </a:schemeClr>
                </a:solidFill>
              </a:rPr>
              <a:t>Politikdiffusion</a:t>
            </a:r>
          </a:p>
          <a:p>
            <a:r>
              <a:rPr lang="de-DE" sz="2800" dirty="0">
                <a:solidFill>
                  <a:schemeClr val="tx2">
                    <a:lumMod val="75000"/>
                  </a:schemeClr>
                </a:solidFill>
              </a:rPr>
              <a:t>Thesen</a:t>
            </a:r>
          </a:p>
          <a:p>
            <a:r>
              <a:rPr lang="de-DE" sz="2800" dirty="0">
                <a:solidFill>
                  <a:schemeClr val="tx2">
                    <a:lumMod val="75000"/>
                  </a:schemeClr>
                </a:solidFill>
              </a:rPr>
              <a:t>Schlussfolgerungen</a:t>
            </a:r>
          </a:p>
          <a:p>
            <a:r>
              <a:rPr lang="de-DE" sz="2800" dirty="0">
                <a:solidFill>
                  <a:schemeClr val="tx2">
                    <a:lumMod val="75000"/>
                  </a:schemeClr>
                </a:solidFill>
              </a:rPr>
              <a:t>Kritik</a:t>
            </a:r>
          </a:p>
          <a:p>
            <a:r>
              <a:rPr lang="de-DE" sz="2800" dirty="0">
                <a:solidFill>
                  <a:schemeClr val="tx2">
                    <a:lumMod val="75000"/>
                  </a:schemeClr>
                </a:solidFill>
              </a:rPr>
              <a:t>Diskussionsfragen</a:t>
            </a:r>
          </a:p>
        </p:txBody>
      </p:sp>
    </p:spTree>
    <p:extLst>
      <p:ext uri="{BB962C8B-B14F-4D97-AF65-F5344CB8AC3E}">
        <p14:creationId xmlns:p14="http://schemas.microsoft.com/office/powerpoint/2010/main" val="14336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3">
            <a:extLst>
              <a:ext uri="{FF2B5EF4-FFF2-40B4-BE49-F238E27FC236}">
                <a16:creationId xmlns:a16="http://schemas.microsoft.com/office/drawing/2014/main" id="{1F3C13E8-2A2C-46C9-A96E-4C3DBD6EC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1452" y="2231790"/>
            <a:ext cx="2873159" cy="3533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3B985E4-29CC-44C7-80C4-3A916D7B5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GB" dirty="0"/>
              <a:t>Carina Schmitt</a:t>
            </a:r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89212" y="2125362"/>
            <a:ext cx="5835121" cy="378586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Universität Bremen</a:t>
            </a:r>
          </a:p>
          <a:p>
            <a:r>
              <a:rPr lang="de-DE" dirty="0"/>
              <a:t>Abteilung: Politische Ökonomie des Wohlfahrtsstaates/Methodenforschung</a:t>
            </a:r>
          </a:p>
          <a:p>
            <a:r>
              <a:rPr lang="de-DE" dirty="0"/>
              <a:t>Spezialisierungsbereich: Vergleichende Wohlfahrtsstaatsforschung, Internationale Politische Ökonomie</a:t>
            </a:r>
          </a:p>
        </p:txBody>
      </p:sp>
    </p:spTree>
    <p:extLst>
      <p:ext uri="{BB962C8B-B14F-4D97-AF65-F5344CB8AC3E}">
        <p14:creationId xmlns:p14="http://schemas.microsoft.com/office/powerpoint/2010/main" val="365937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851AC6A3-7830-41D6-AA45-9275A79F3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1452" y="2527158"/>
            <a:ext cx="2873159" cy="294267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E81DDE8-4ECE-428B-A54F-77ADB34B2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GB" dirty="0"/>
              <a:t>Herbert Obinger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B6B535-AB7A-45F4-9F98-6CC940AB0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25362"/>
            <a:ext cx="5835121" cy="3785860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Universität Bremen</a:t>
            </a:r>
          </a:p>
          <a:p>
            <a:r>
              <a:rPr lang="de-DE" dirty="0"/>
              <a:t>University </a:t>
            </a:r>
            <a:r>
              <a:rPr lang="de-DE" dirty="0" err="1"/>
              <a:t>of</a:t>
            </a:r>
            <a:r>
              <a:rPr lang="de-DE" dirty="0"/>
              <a:t> Southern </a:t>
            </a:r>
            <a:r>
              <a:rPr lang="de-DE" dirty="0" err="1"/>
              <a:t>Denmark</a:t>
            </a:r>
            <a:r>
              <a:rPr lang="de-DE" dirty="0"/>
              <a:t>, </a:t>
            </a:r>
            <a:r>
              <a:rPr lang="de-DE" dirty="0" err="1"/>
              <a:t>Syddansk</a:t>
            </a:r>
            <a:r>
              <a:rPr lang="de-DE" dirty="0"/>
              <a:t> </a:t>
            </a:r>
            <a:r>
              <a:rPr lang="de-DE" dirty="0" err="1"/>
              <a:t>Universitet</a:t>
            </a:r>
            <a:endParaRPr lang="de-DE" dirty="0"/>
          </a:p>
          <a:p>
            <a:r>
              <a:rPr lang="de-DE" dirty="0"/>
              <a:t>Seit 2010 Direktor des Zentrums für Sozialpolitik der Universität Bremen</a:t>
            </a:r>
          </a:p>
          <a:p>
            <a:r>
              <a:rPr lang="de-DE" dirty="0"/>
              <a:t>Abteilung: Politische Ökonomie des Wohlfahrtsstaates</a:t>
            </a:r>
          </a:p>
          <a:p>
            <a:r>
              <a:rPr lang="de-DE" dirty="0"/>
              <a:t>Spezialisierungsbereich: Historische und vergleichende Wohlfahrtsstaatsforschung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48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479E3-473C-49BE-91A2-4916CB87E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Ausgangspunkt des Textes und historischer Hintergrund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46F256-71CD-402E-A099-EB0D233D7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sz="2000" dirty="0"/>
              <a:t>Methodologischer Nationalismus</a:t>
            </a:r>
          </a:p>
          <a:p>
            <a:r>
              <a:rPr lang="de-DE" sz="2000" dirty="0"/>
              <a:t>1945 – 1975 „Goldenes Zeitalter“</a:t>
            </a:r>
          </a:p>
          <a:p>
            <a:r>
              <a:rPr lang="de-DE" sz="2000" dirty="0"/>
              <a:t>Erweiterung sozialer Rechte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7093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C998B-F072-433F-8E1C-B4E14C974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Thematik und Methode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4FAB92-18E3-4A82-AA1D-95B03F7EE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Zentrales Thema: Entwicklung der Sozialleistungen im Zeitraum 1960 – 2000 im Zusammenhang mit der gegenseitigen Abhängigkeit zwischen Staaten und der Wohlfahrtsstaatsgroßzügigkeit in westlichen Demokratien</a:t>
            </a:r>
          </a:p>
          <a:p>
            <a:r>
              <a:rPr lang="de-DE" dirty="0"/>
              <a:t>Sozialleistungen: Pension, Arbeitslosenunterstützung und Krankengeld</a:t>
            </a:r>
          </a:p>
          <a:p>
            <a:r>
              <a:rPr lang="de-DE" dirty="0"/>
              <a:t>Untersuchungsgegenstand 18 OECD-Staaten</a:t>
            </a:r>
          </a:p>
          <a:p>
            <a:r>
              <a:rPr lang="de-DE" dirty="0"/>
              <a:t>Verwendete Daten: </a:t>
            </a:r>
            <a:r>
              <a:rPr lang="de-DE" dirty="0" err="1"/>
              <a:t>Social</a:t>
            </a:r>
            <a:r>
              <a:rPr lang="de-DE" dirty="0"/>
              <a:t> Citizenship </a:t>
            </a:r>
            <a:r>
              <a:rPr lang="de-DE" dirty="0" err="1"/>
              <a:t>Indicator</a:t>
            </a:r>
            <a:r>
              <a:rPr lang="de-DE" dirty="0"/>
              <a:t> </a:t>
            </a:r>
            <a:r>
              <a:rPr lang="de-DE" dirty="0" err="1"/>
              <a:t>Program</a:t>
            </a:r>
            <a:r>
              <a:rPr lang="de-DE" dirty="0"/>
              <a:t> (SCIP)</a:t>
            </a:r>
          </a:p>
          <a:p>
            <a:r>
              <a:rPr lang="de-DE" dirty="0"/>
              <a:t>Ziel des Textes: Einfluss der Politikdiffusion             Ausmaß der Wohlfahrtsstaatlichkeit in der Nachkriegszeit</a:t>
            </a:r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322DC40B-0302-4BC9-BD58-B05BFC6B4896}"/>
              </a:ext>
            </a:extLst>
          </p:cNvPr>
          <p:cNvSpPr/>
          <p:nvPr/>
        </p:nvSpPr>
        <p:spPr>
          <a:xfrm>
            <a:off x="7597225" y="4378945"/>
            <a:ext cx="532660" cy="168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406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D4B17-8936-4474-BB54-3435DC82A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UV und AV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A3DAA7-C8C7-4330-B0DF-BD69D01D0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97" y="3080964"/>
            <a:ext cx="4302655" cy="12062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800" b="1" dirty="0"/>
              <a:t>UV:</a:t>
            </a:r>
          </a:p>
          <a:p>
            <a:pPr marL="0" indent="0" algn="ctr">
              <a:buNone/>
            </a:pPr>
            <a:r>
              <a:rPr lang="de-DE" sz="2800" dirty="0"/>
              <a:t>Politikdiffusion</a:t>
            </a:r>
          </a:p>
          <a:p>
            <a:pPr marL="0" indent="0" algn="ctr">
              <a:buNone/>
            </a:pPr>
            <a:endParaRPr lang="en-GB" sz="2800" dirty="0"/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94DDA236-A6CC-4534-A710-7C23AE221F0D}"/>
              </a:ext>
            </a:extLst>
          </p:cNvPr>
          <p:cNvSpPr/>
          <p:nvPr/>
        </p:nvSpPr>
        <p:spPr>
          <a:xfrm>
            <a:off x="4885904" y="3142227"/>
            <a:ext cx="1913467" cy="10837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9C6FBCC-70BD-4B3D-B95E-125B4ACE466E}"/>
              </a:ext>
            </a:extLst>
          </p:cNvPr>
          <p:cNvSpPr txBox="1"/>
          <p:nvPr/>
        </p:nvSpPr>
        <p:spPr>
          <a:xfrm>
            <a:off x="7048768" y="2345265"/>
            <a:ext cx="4607613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AV:</a:t>
            </a:r>
          </a:p>
          <a:p>
            <a:pPr algn="ctr"/>
            <a:r>
              <a:rPr lang="de-DE" sz="2800" dirty="0"/>
              <a:t>Sozialleistungen:</a:t>
            </a:r>
          </a:p>
          <a:p>
            <a:pPr algn="ctr"/>
            <a:r>
              <a:rPr lang="de-DE" sz="2800" dirty="0"/>
              <a:t>Pension</a:t>
            </a:r>
          </a:p>
          <a:p>
            <a:pPr algn="ctr"/>
            <a:r>
              <a:rPr lang="de-DE" sz="2800" dirty="0"/>
              <a:t>Arbeitslosenunterstützung</a:t>
            </a:r>
          </a:p>
          <a:p>
            <a:pPr algn="ctr"/>
            <a:r>
              <a:rPr lang="de-DE" sz="2800" dirty="0"/>
              <a:t>Krankengeld</a:t>
            </a:r>
          </a:p>
        </p:txBody>
      </p:sp>
    </p:spTree>
    <p:extLst>
      <p:ext uri="{BB962C8B-B14F-4D97-AF65-F5344CB8AC3E}">
        <p14:creationId xmlns:p14="http://schemas.microsoft.com/office/powerpoint/2010/main" val="425324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25E943-432F-42DC-B6BD-50199B3A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Politikdiffusion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C30108-4D62-4B80-B647-07352A4AB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Verbreitung politischer Phänomene</a:t>
            </a:r>
          </a:p>
          <a:p>
            <a:r>
              <a:rPr lang="de-DE" dirty="0"/>
              <a:t>Demokratische Elemente „abschauen“</a:t>
            </a:r>
          </a:p>
          <a:p>
            <a:r>
              <a:rPr lang="de-DE" dirty="0"/>
              <a:t>Bsp.: Umwelt-, Bildungspolitik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u="sng" dirty="0"/>
              <a:t>Verbundenheit zwischen Staaten:</a:t>
            </a:r>
          </a:p>
          <a:p>
            <a:r>
              <a:rPr lang="de-DE" dirty="0"/>
              <a:t>Kulturelle Nähe – Ähnliche Geschickte und Lebensweisen</a:t>
            </a:r>
          </a:p>
          <a:p>
            <a:r>
              <a:rPr lang="de-DE" dirty="0"/>
              <a:t>Wirtschaftsbeziehung – Ökonomische Abhängigkeit</a:t>
            </a:r>
          </a:p>
          <a:p>
            <a:r>
              <a:rPr lang="de-DE" dirty="0"/>
              <a:t>Geografische Nähe – Hoher Kommunikationsaustausch</a:t>
            </a:r>
          </a:p>
        </p:txBody>
      </p:sp>
    </p:spTree>
    <p:extLst>
      <p:ext uri="{BB962C8B-B14F-4D97-AF65-F5344CB8AC3E}">
        <p14:creationId xmlns:p14="http://schemas.microsoft.com/office/powerpoint/2010/main" val="137788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4EB7D6-C06C-4129-A2F3-C9B37F9C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Politikdiffusion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8FDFC5-C8C4-47A3-985E-600E63B17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Was beeinflusst Politikdiffusion?</a:t>
            </a:r>
          </a:p>
          <a:p>
            <a:pPr marL="0" indent="0">
              <a:buNone/>
            </a:pPr>
            <a:r>
              <a:rPr lang="de-DE" dirty="0"/>
              <a:t>1. Lernen und Nachahmen</a:t>
            </a:r>
          </a:p>
          <a:p>
            <a:pPr marL="0" indent="0">
              <a:buNone/>
            </a:pPr>
            <a:r>
              <a:rPr lang="de-DE" dirty="0"/>
              <a:t>- Wissen weitergeben</a:t>
            </a:r>
          </a:p>
          <a:p>
            <a:pPr marL="0" indent="0">
              <a:buNone/>
            </a:pPr>
            <a:r>
              <a:rPr lang="de-DE" dirty="0"/>
              <a:t>2. Wettbewerb</a:t>
            </a:r>
          </a:p>
          <a:p>
            <a:pPr marL="0" indent="0">
              <a:buNone/>
            </a:pPr>
            <a:r>
              <a:rPr lang="de-DE" dirty="0"/>
              <a:t>- Strategien den Konkurrenzstaaten anpassen</a:t>
            </a:r>
          </a:p>
          <a:p>
            <a:pPr marL="0" indent="0">
              <a:buNone/>
            </a:pPr>
            <a:r>
              <a:rPr lang="de-DE" dirty="0"/>
              <a:t>3. Zwang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6837688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466</Words>
  <Application>Microsoft Office PowerPoint</Application>
  <PresentationFormat>Breitbild</PresentationFormat>
  <Paragraphs>96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Fetzen</vt:lpstr>
      <vt:lpstr>Spatial interdependencies and welfare state generosity in Western democracies, 1960 - 2000</vt:lpstr>
      <vt:lpstr>Agenda</vt:lpstr>
      <vt:lpstr>Carina Schmitt</vt:lpstr>
      <vt:lpstr>Herbert Obinger</vt:lpstr>
      <vt:lpstr>Ausgangspunkt des Textes und historischer Hintergrund</vt:lpstr>
      <vt:lpstr>Thematik und Methode</vt:lpstr>
      <vt:lpstr>UV und AV</vt:lpstr>
      <vt:lpstr>Politikdiffusion</vt:lpstr>
      <vt:lpstr>Politikdiffusion</vt:lpstr>
      <vt:lpstr>Thesen</vt:lpstr>
      <vt:lpstr>Schlussfolgerung</vt:lpstr>
      <vt:lpstr>Schlussfolgerung</vt:lpstr>
      <vt:lpstr>Schlussfolgerung</vt:lpstr>
      <vt:lpstr>Kritik</vt:lpstr>
      <vt:lpstr>Diskussionsfragen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interdependencies and welfare state generosity in Western democracies, 1960 - 2000</dc:title>
  <dc:creator>admin</dc:creator>
  <cp:lastModifiedBy>AK110192</cp:lastModifiedBy>
  <cp:revision>50</cp:revision>
  <dcterms:created xsi:type="dcterms:W3CDTF">2017-12-01T09:17:57Z</dcterms:created>
  <dcterms:modified xsi:type="dcterms:W3CDTF">2017-12-12T11:33:22Z</dcterms:modified>
</cp:coreProperties>
</file>