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</p:sldIdLst>
  <p:sldSz cx="9144000" cy="6858000" type="screen4x3"/>
  <p:notesSz cx="6742113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5" name="Unt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1" name="Datumsplatzhalt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A6C13E9-61B1-4B4D-BB74-04D84C1C57D4}" type="datetimeFigureOut">
              <a:rPr lang="de-DE"/>
              <a:pPr/>
              <a:t>04.11.2016</a:t>
            </a:fld>
            <a:endParaRPr lang="de-DE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C1A2535-DD55-4E62-81B5-A8CC65651B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3283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04.11.2016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133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04.11.2016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62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04.11.2016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539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04.11.2016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590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04.11.2016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367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04.11.2016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82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04.11.2016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29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04.11.2016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016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04.11.2016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858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6C13E9-61B1-4B4D-BB74-04D84C1C57D4}" type="datetimeFigureOut">
              <a:rPr lang="de-DE" smtClean="0">
                <a:solidFill>
                  <a:srgbClr val="F4E7ED"/>
                </a:solidFill>
              </a:rPr>
              <a:pPr/>
              <a:t>04.11.2016</a:t>
            </a:fld>
            <a:endParaRPr lang="de-DE">
              <a:solidFill>
                <a:srgbClr val="F4E7ED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>
              <a:solidFill>
                <a:srgbClr val="F4E7ED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A2535-DD55-4E62-81B5-A8CC65651BFC}" type="slidenum">
              <a:rPr lang="de-DE" smtClean="0">
                <a:solidFill>
                  <a:srgbClr val="F4E7ED"/>
                </a:solidFill>
              </a:rPr>
              <a:pPr/>
              <a:t>‹Nr.›</a:t>
            </a:fld>
            <a:endParaRPr lang="de-DE">
              <a:solidFill>
                <a:srgbClr val="F4E7ED"/>
              </a:solidFill>
            </a:endParaRPr>
          </a:p>
        </p:txBody>
      </p:sp>
      <p:sp>
        <p:nvSpPr>
          <p:cNvPr id="10" name="Bildplatzhalt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56749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1" name="Textplatzhalt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7" name="Datumsplatzhalt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A6C13E9-61B1-4B4D-BB74-04D84C1C57D4}" type="datetimeFigureOut">
              <a:rPr lang="de-DE" smtClean="0">
                <a:solidFill>
                  <a:srgbClr val="B13F9A"/>
                </a:solidFill>
              </a:rPr>
              <a:pPr/>
              <a:t>04.11.2016</a:t>
            </a:fld>
            <a:endParaRPr lang="de-DE">
              <a:solidFill>
                <a:srgbClr val="B13F9A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de-DE">
              <a:solidFill>
                <a:srgbClr val="B13F9A"/>
              </a:solidFill>
            </a:endParaRPr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C1A2535-DD55-4E62-81B5-A8CC65651BFC}" type="slidenum">
              <a:rPr lang="de-DE" smtClean="0">
                <a:solidFill>
                  <a:srgbClr val="B13F9A"/>
                </a:solidFill>
              </a:rPr>
              <a:pPr/>
              <a:t>‹Nr.›</a:t>
            </a:fld>
            <a:endParaRPr lang="de-DE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54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Vorurteils</a:t>
            </a:r>
            <a:br>
              <a:rPr lang="de-AT" dirty="0" smtClean="0"/>
            </a:br>
            <a:r>
              <a:rPr lang="de-AT" dirty="0" err="1" smtClean="0"/>
              <a:t>forschung</a:t>
            </a:r>
            <a:r>
              <a:rPr lang="de-AT" dirty="0" smtClean="0"/>
              <a:t/>
            </a:r>
            <a:br>
              <a:rPr lang="de-AT" dirty="0" smtClean="0"/>
            </a:b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Alexander Thomas (2010)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24304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Funktionen von </a:t>
            </a:r>
            <a:r>
              <a:rPr lang="de-AT" dirty="0" err="1" smtClean="0"/>
              <a:t>vorurteilen</a:t>
            </a:r>
            <a:r>
              <a:rPr lang="de-AT" dirty="0" smtClean="0"/>
              <a:t/>
            </a:r>
            <a:br>
              <a:rPr lang="de-AT" dirty="0" smtClean="0"/>
            </a:br>
            <a:endParaRPr lang="de-AT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70" y="1196752"/>
            <a:ext cx="6561583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18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Theorie sozialer Identität</a:t>
            </a:r>
            <a:br>
              <a:rPr lang="de-AT" dirty="0" smtClean="0"/>
            </a:br>
            <a:endParaRPr lang="de-AT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77" y="1071188"/>
            <a:ext cx="7493497" cy="531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7163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Notwendige </a:t>
            </a:r>
            <a:r>
              <a:rPr lang="de-AT" dirty="0" err="1" smtClean="0"/>
              <a:t>bedingungen</a:t>
            </a:r>
            <a:r>
              <a:rPr lang="de-AT" dirty="0" smtClean="0"/>
              <a:t> zum </a:t>
            </a:r>
            <a:r>
              <a:rPr lang="de-AT" dirty="0" err="1" smtClean="0"/>
              <a:t>abbau</a:t>
            </a:r>
            <a:r>
              <a:rPr lang="de-AT" dirty="0" smtClean="0"/>
              <a:t> von </a:t>
            </a:r>
            <a:r>
              <a:rPr lang="de-AT" dirty="0" err="1" smtClean="0"/>
              <a:t>vorurteilen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AT" dirty="0" smtClean="0"/>
              <a:t>Aufbau wechselseitiger Abhängigkeiten</a:t>
            </a:r>
          </a:p>
          <a:p>
            <a:pPr marL="514350" indent="-514350">
              <a:buAutoNum type="arabicPeriod"/>
            </a:pPr>
            <a:r>
              <a:rPr lang="de-AT" dirty="0" smtClean="0"/>
              <a:t>Gemeinsame Ziele entwickeln/anstreben u darauf hinarbeiten</a:t>
            </a:r>
          </a:p>
          <a:p>
            <a:pPr marL="514350" indent="-514350">
              <a:buAutoNum type="arabicPeriod"/>
            </a:pPr>
            <a:r>
              <a:rPr lang="de-AT" dirty="0" smtClean="0"/>
              <a:t>Gleichen Status herstellen</a:t>
            </a:r>
          </a:p>
          <a:p>
            <a:pPr marL="514350" indent="-514350">
              <a:buAutoNum type="arabicPeriod"/>
            </a:pPr>
            <a:r>
              <a:rPr lang="de-AT" dirty="0" smtClean="0"/>
              <a:t>Möglichkeiten zu vermehrten Kontakten organisieren</a:t>
            </a:r>
          </a:p>
          <a:p>
            <a:pPr marL="514350" indent="-514350">
              <a:buAutoNum type="arabicPeriod"/>
            </a:pPr>
            <a:r>
              <a:rPr lang="de-AT" dirty="0" smtClean="0"/>
              <a:t>Zwanglos miteinander umgehen</a:t>
            </a:r>
          </a:p>
          <a:p>
            <a:pPr marL="514350" indent="-514350">
              <a:buAutoNum type="arabicPeriod"/>
            </a:pPr>
            <a:r>
              <a:rPr lang="de-AT" dirty="0" smtClean="0"/>
              <a:t>Gleichheit als soziale Norm des miteinander Umgehens akzeptieren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4840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Interventionen zum </a:t>
            </a:r>
            <a:r>
              <a:rPr lang="de-AT" dirty="0" err="1" smtClean="0"/>
              <a:t>abbau</a:t>
            </a:r>
            <a:r>
              <a:rPr lang="de-AT" dirty="0" smtClean="0"/>
              <a:t> von </a:t>
            </a:r>
            <a:r>
              <a:rPr lang="de-AT" dirty="0" err="1" smtClean="0"/>
              <a:t>vorurteilen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AT" dirty="0" smtClean="0"/>
              <a:t>Schaffung von Kontaktmöglichkeiten</a:t>
            </a:r>
          </a:p>
          <a:p>
            <a:pPr marL="0" indent="0">
              <a:buNone/>
            </a:pPr>
            <a:endParaRPr lang="de-AT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33" y="2213398"/>
            <a:ext cx="7659641" cy="2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2095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Interventionen zum </a:t>
            </a:r>
            <a:r>
              <a:rPr lang="de-AT" dirty="0" err="1" smtClean="0"/>
              <a:t>abbau</a:t>
            </a:r>
            <a:r>
              <a:rPr lang="de-AT" dirty="0" smtClean="0"/>
              <a:t> von </a:t>
            </a:r>
            <a:r>
              <a:rPr lang="de-AT" dirty="0" err="1" smtClean="0"/>
              <a:t>vorurteilen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2. Gesellschaftliche, institutionelle und soziale Unterstützung</a:t>
            </a:r>
            <a:endParaRPr lang="de-AT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38" y="3140968"/>
            <a:ext cx="7893813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376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Interventionen zum </a:t>
            </a:r>
            <a:r>
              <a:rPr lang="de-AT" dirty="0" err="1" smtClean="0"/>
              <a:t>abbau</a:t>
            </a:r>
            <a:r>
              <a:rPr lang="de-AT" dirty="0" smtClean="0"/>
              <a:t> von </a:t>
            </a:r>
            <a:r>
              <a:rPr lang="de-AT" dirty="0" err="1" smtClean="0"/>
              <a:t>vorurteilen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3. Entwicklung gemeinsamer und bedeutsamer Ziele</a:t>
            </a:r>
          </a:p>
          <a:p>
            <a:pPr marL="0" indent="0">
              <a:buNone/>
            </a:pPr>
            <a:endParaRPr lang="de-AT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25" y="2871788"/>
            <a:ext cx="7612894" cy="1637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0917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Interventionen zum </a:t>
            </a:r>
            <a:r>
              <a:rPr lang="de-AT" dirty="0" err="1" smtClean="0"/>
              <a:t>abbau</a:t>
            </a:r>
            <a:r>
              <a:rPr lang="de-AT" dirty="0" smtClean="0"/>
              <a:t> von </a:t>
            </a:r>
            <a:r>
              <a:rPr lang="de-AT" dirty="0" err="1" smtClean="0"/>
              <a:t>vorurteilen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4. Intergruppenkontakt</a:t>
            </a:r>
          </a:p>
          <a:p>
            <a:pPr marL="0" indent="0">
              <a:buNone/>
            </a:pPr>
            <a:endParaRPr lang="de-AT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04864"/>
            <a:ext cx="6283279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0593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Interventionen zum </a:t>
            </a:r>
            <a:r>
              <a:rPr lang="de-AT" dirty="0" err="1" smtClean="0"/>
              <a:t>abbau</a:t>
            </a:r>
            <a:r>
              <a:rPr lang="de-AT" dirty="0" smtClean="0"/>
              <a:t> von </a:t>
            </a:r>
            <a:r>
              <a:rPr lang="de-AT" dirty="0" err="1" smtClean="0"/>
              <a:t>vorurteilen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5</a:t>
            </a:r>
            <a:r>
              <a:rPr lang="de-AT" dirty="0" smtClean="0"/>
              <a:t>. Individuelle Interventionen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84186"/>
            <a:ext cx="51435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42" y="2989036"/>
            <a:ext cx="512445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8999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Geschichte der </a:t>
            </a:r>
            <a:r>
              <a:rPr lang="de-AT" dirty="0" err="1" smtClean="0"/>
              <a:t>vorurteilsforschung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Kontakthypothese (1951 Deutsch &amp; </a:t>
            </a:r>
            <a:r>
              <a:rPr lang="de-AT" dirty="0" err="1" smtClean="0"/>
              <a:t>Colling</a:t>
            </a:r>
            <a:r>
              <a:rPr lang="de-AT" dirty="0" smtClean="0"/>
              <a:t>, USA)</a:t>
            </a:r>
          </a:p>
          <a:p>
            <a:pPr marL="0" indent="0">
              <a:buNone/>
            </a:pPr>
            <a:r>
              <a:rPr lang="de-A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Vermutung</a:t>
            </a:r>
            <a:r>
              <a:rPr lang="de-AT" dirty="0" smtClean="0"/>
              <a:t>: Positiver Einstellungswandel </a:t>
            </a:r>
            <a:r>
              <a:rPr lang="de-AT" dirty="0" err="1" smtClean="0"/>
              <a:t>zw</a:t>
            </a:r>
            <a:r>
              <a:rPr lang="de-AT" dirty="0" smtClean="0"/>
              <a:t> weißer u schwarzer Bevölkerung nach Aufhebung der Rassentrennung beim Wohnen u in Schulen, Statusannäherung, gemeiner Ziele, erhöhter Sympathiewerte, Bedürfnis nach Intensivierung der Kontakte</a:t>
            </a:r>
          </a:p>
          <a:p>
            <a:r>
              <a:rPr lang="de-AT" dirty="0" smtClean="0"/>
              <a:t>Spätere Forschungen ergaben keine Minderung der Vorurteile =&gt; Gruppen blieben hauptsächlich unter sich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0780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Wie?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 smtClean="0"/>
              <a:t>Einzelne Personen einer Gruppe nehmen sich und einzelne der anderen Gruppe nicht notwendigerweise als typische </a:t>
            </a:r>
            <a:r>
              <a:rPr lang="de-AT" dirty="0" err="1" smtClean="0"/>
              <a:t>VertreterInnen</a:t>
            </a:r>
            <a:r>
              <a:rPr lang="de-AT" dirty="0" smtClean="0"/>
              <a:t> wahr sondern als Ausnahmen</a:t>
            </a:r>
          </a:p>
          <a:p>
            <a:r>
              <a:rPr lang="de-AT" dirty="0" smtClean="0"/>
              <a:t>Gruppenstereotyp besteht unbeschadet weiter u wird in Konkurrenzsituationen aktiviert</a:t>
            </a:r>
          </a:p>
          <a:p>
            <a:pPr marL="0" indent="0">
              <a:buNone/>
            </a:pPr>
            <a:endParaRPr lang="de-AT" dirty="0" smtClean="0"/>
          </a:p>
          <a:p>
            <a:pPr>
              <a:buFont typeface="Symbol"/>
              <a:buChar char="Þ"/>
            </a:pPr>
            <a:r>
              <a:rPr lang="de-AT" dirty="0" smtClean="0"/>
              <a:t>Erst die </a:t>
            </a:r>
          </a:p>
          <a:p>
            <a:pPr>
              <a:buFontTx/>
              <a:buChar char="-"/>
            </a:pPr>
            <a:r>
              <a:rPr lang="de-AT" dirty="0" smtClean="0"/>
              <a:t>Schaffung wechselseitiger Abhängigkeiten, </a:t>
            </a:r>
          </a:p>
          <a:p>
            <a:pPr>
              <a:buFontTx/>
              <a:buChar char="-"/>
            </a:pPr>
            <a:r>
              <a:rPr lang="de-AT" dirty="0" smtClean="0"/>
              <a:t>die Notwendigkeit sich aufeinander zu verlassen, um ein wichtiges gemeinsames Ziel zu erreichen oder eine Notsituation zu beseitigen, </a:t>
            </a:r>
          </a:p>
          <a:p>
            <a:pPr>
              <a:buFontTx/>
              <a:buChar char="-"/>
            </a:pPr>
            <a:r>
              <a:rPr lang="de-AT" dirty="0" smtClean="0"/>
              <a:t>hatten den Abbau negativer Stereotype zur Folge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17323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definition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Vorurteile stellen in Verbindung mit Stereotypen 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eine Zusammenhangsstruktur von Überzeugungen 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bezüglich der individuellen Merkmale der Mitglieder einer bestimmten sozialen Kategorie 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 smtClean="0"/>
              <a:t>dar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40091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Wirkungsebenen</a:t>
            </a:r>
            <a:br>
              <a:rPr lang="de-AT" dirty="0" smtClean="0"/>
            </a:b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dirty="0" smtClean="0"/>
              <a:t>1. kognitiven Ebene = </a:t>
            </a:r>
          </a:p>
          <a:p>
            <a:pPr marL="0" indent="0">
              <a:buNone/>
            </a:pPr>
            <a:r>
              <a:rPr lang="de-AT" dirty="0" smtClean="0"/>
              <a:t>     stereotypes Wissen über…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2. emotionale Ebene = </a:t>
            </a:r>
          </a:p>
          <a:p>
            <a:pPr marL="0" indent="0">
              <a:buNone/>
            </a:pPr>
            <a:r>
              <a:rPr lang="de-AT" dirty="0"/>
              <a:t> </a:t>
            </a:r>
            <a:r>
              <a:rPr lang="de-AT" dirty="0" smtClean="0"/>
              <a:t>  stereotype Gefühlsreaktionen gegenüber…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3. Verhaltensebene = </a:t>
            </a:r>
          </a:p>
          <a:p>
            <a:pPr marL="0" indent="0">
              <a:buNone/>
            </a:pPr>
            <a:r>
              <a:rPr lang="de-AT" dirty="0"/>
              <a:t> </a:t>
            </a:r>
            <a:r>
              <a:rPr lang="de-AT" dirty="0" smtClean="0"/>
              <a:t>   stereotypes Verhalten gegenüber…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=&gt; Oft auch ambivalente Gefühls- und Verhaltensreaktionen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25013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7606990" cy="5998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176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46" y="260648"/>
            <a:ext cx="6197886" cy="6468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67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46" y="260648"/>
            <a:ext cx="6197886" cy="6468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41168"/>
            <a:ext cx="6337690" cy="1800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894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Funktionen von </a:t>
            </a:r>
            <a:r>
              <a:rPr lang="de-AT" dirty="0" err="1" smtClean="0"/>
              <a:t>vorurteilen</a:t>
            </a:r>
            <a:r>
              <a:rPr lang="de-AT" dirty="0" smtClean="0"/>
              <a:t/>
            </a:r>
            <a:br>
              <a:rPr lang="de-AT" dirty="0" smtClean="0"/>
            </a:br>
            <a:endParaRPr lang="de-AT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45" y="1340768"/>
            <a:ext cx="6538118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404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ysithea">
  <a:themeElements>
    <a:clrScheme name="Lysithea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ysithea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ysithea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Bildschirmpräsentation (4:3)</PresentationFormat>
  <Paragraphs>54</Paragraphs>
  <Slides>17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Lysithea</vt:lpstr>
      <vt:lpstr>Vorurteils forschung </vt:lpstr>
      <vt:lpstr>Geschichte der vorurteilsforschung</vt:lpstr>
      <vt:lpstr>Wie?</vt:lpstr>
      <vt:lpstr>definition</vt:lpstr>
      <vt:lpstr>Wirkungsebenen </vt:lpstr>
      <vt:lpstr>PowerPoint-Präsentation</vt:lpstr>
      <vt:lpstr>PowerPoint-Präsentation</vt:lpstr>
      <vt:lpstr>PowerPoint-Präsentation</vt:lpstr>
      <vt:lpstr>Funktionen von vorurteilen </vt:lpstr>
      <vt:lpstr>Funktionen von vorurteilen </vt:lpstr>
      <vt:lpstr>Theorie sozialer Identität </vt:lpstr>
      <vt:lpstr>Notwendige bedingungen zum abbau von vorurteilen</vt:lpstr>
      <vt:lpstr>Interventionen zum abbau von vorurteilen</vt:lpstr>
      <vt:lpstr>Interventionen zum abbau von vorurteilen</vt:lpstr>
      <vt:lpstr>Interventionen zum abbau von vorurteilen</vt:lpstr>
      <vt:lpstr>Interventionen zum abbau von vorurteilen</vt:lpstr>
      <vt:lpstr>Interventionen zum abbau von vorurteilen</vt:lpstr>
    </vt:vector>
  </TitlesOfParts>
  <Company>JKU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Funktionen von vorurteilen</dc:title>
  <dc:creator>Barbara Herzog-Punzenberger</dc:creator>
  <cp:lastModifiedBy>Barbara Herzog-Punzenberger</cp:lastModifiedBy>
  <cp:revision>4</cp:revision>
  <cp:lastPrinted>2015-06-12T10:08:42Z</cp:lastPrinted>
  <dcterms:created xsi:type="dcterms:W3CDTF">2015-06-12T10:07:49Z</dcterms:created>
  <dcterms:modified xsi:type="dcterms:W3CDTF">2016-11-04T20:08:23Z</dcterms:modified>
</cp:coreProperties>
</file>