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57" r:id="rId5"/>
    <p:sldId id="268" r:id="rId6"/>
    <p:sldId id="260" r:id="rId7"/>
    <p:sldId id="261" r:id="rId8"/>
    <p:sldId id="259" r:id="rId9"/>
    <p:sldId id="262" r:id="rId10"/>
    <p:sldId id="265" r:id="rId11"/>
    <p:sldId id="269" r:id="rId12"/>
    <p:sldId id="270" r:id="rId13"/>
    <p:sldId id="264" r:id="rId14"/>
    <p:sldId id="271" r:id="rId15"/>
    <p:sldId id="272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K110192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28B3-8015-4EEB-8CED-08CE14FB1516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426F-119C-4BEA-97C1-9D0799DCBD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63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28B3-8015-4EEB-8CED-08CE14FB1516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426F-119C-4BEA-97C1-9D0799DCBD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80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28B3-8015-4EEB-8CED-08CE14FB1516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426F-119C-4BEA-97C1-9D0799DCBD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37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28B3-8015-4EEB-8CED-08CE14FB1516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426F-119C-4BEA-97C1-9D0799DCBD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6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28B3-8015-4EEB-8CED-08CE14FB1516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426F-119C-4BEA-97C1-9D0799DCBD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639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28B3-8015-4EEB-8CED-08CE14FB1516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426F-119C-4BEA-97C1-9D0799DCBD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9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28B3-8015-4EEB-8CED-08CE14FB1516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426F-119C-4BEA-97C1-9D0799DCBD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34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28B3-8015-4EEB-8CED-08CE14FB1516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426F-119C-4BEA-97C1-9D0799DCBD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16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28B3-8015-4EEB-8CED-08CE14FB1516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426F-119C-4BEA-97C1-9D0799DCBD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40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28B3-8015-4EEB-8CED-08CE14FB1516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426F-119C-4BEA-97C1-9D0799DCBD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06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28B3-8015-4EEB-8CED-08CE14FB1516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426F-119C-4BEA-97C1-9D0799DCBD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45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028B3-8015-4EEB-8CED-08CE14FB1516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426F-119C-4BEA-97C1-9D0799DCBD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5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Wohlfahrtsstaatstheorien, WS 2017/18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Dr. Harald Stöger, Institut für Gesellschafts- und </a:t>
            </a:r>
            <a:r>
              <a:rPr lang="de-AT" dirty="0" smtClean="0"/>
              <a:t>Sozialpolitik</a:t>
            </a:r>
          </a:p>
          <a:p>
            <a:r>
              <a:rPr lang="de-AT" dirty="0" smtClean="0"/>
              <a:t>4.10.2017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395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Überblick Wohlfahrtsstaatstheorien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Einführung (4.10.)</a:t>
            </a:r>
          </a:p>
          <a:p>
            <a:r>
              <a:rPr lang="de-DE" dirty="0" smtClean="0"/>
              <a:t>Wohlfahrtsstaatstypen und –regime (11.10.)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sz="2400" dirty="0"/>
              <a:t>Kohl, J. (1999): Wohlfahrtsstaatliche Regimetypen im Vergleich, in: Glatzer, W. &amp; Ostner, I (Hrsg.): Deutschland im Wandel. Sozialstrukturelle Analysen. Opladen: Leske + Budrich, 321-336. </a:t>
            </a:r>
            <a:endParaRPr lang="de-AT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Bonoli</a:t>
            </a:r>
            <a:r>
              <a:rPr lang="en-US" sz="2400" dirty="0"/>
              <a:t>, G. (1997): Classifying welfare states. A two-dimensional approach. Journal of Social Policy 26(3), S. 351-372.</a:t>
            </a:r>
            <a:endParaRPr lang="de-DE" sz="2400" dirty="0" smtClean="0"/>
          </a:p>
          <a:p>
            <a:r>
              <a:rPr lang="de-DE" dirty="0" smtClean="0"/>
              <a:t>Funktionalismus (18.10.)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Pierson</a:t>
            </a:r>
            <a:r>
              <a:rPr lang="en-US" sz="2400" dirty="0"/>
              <a:t>, P. (2001): Post-Industrial Pressures on the Mature Welfare State. In: Pierson, P. (ed.), The New Politics of the Welfare State. New York: Oxford University Press, S.80–104.</a:t>
            </a:r>
            <a:endParaRPr lang="de-AT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Fleckenstein</a:t>
            </a:r>
            <a:r>
              <a:rPr lang="en-US" sz="2400" dirty="0"/>
              <a:t>, T., Saunders, A.M. &amp; Seeleib-Kaiser, M. (2011): The Dual Transformation of Social Protection and Human Capital. Comparing Britain and Germany. Comparative Political Studies, 44(12), S. 1622–1650.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26947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Überblick Wohlfahrtsstaatstheorien 2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Machtressourcen (25.10</a:t>
            </a:r>
            <a:r>
              <a:rPr lang="de-DE" dirty="0" smtClean="0"/>
              <a:t>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/>
              <a:t>Korpi, W. (2006): The Power Resources Model. In: Pierson, C. &amp; Castles, FG. (Hrsg.): The Welfare State Reader. Cambridge, UK: Polity Press, S.76–87. </a:t>
            </a:r>
            <a:endParaRPr lang="en-US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/>
              <a:t>Wiß, T. (2015): From Welfare States to Welfare Sectors: Explaining Sectoral Differences in Occupational Pensions with Economic and Political Power of Employees. Journal of European Social Policy, </a:t>
            </a:r>
            <a:r>
              <a:rPr lang="en-US" sz="2200" dirty="0" smtClean="0"/>
              <a:t>OnlineFirst.</a:t>
            </a:r>
            <a:endParaRPr lang="en-US" sz="2200" dirty="0"/>
          </a:p>
          <a:p>
            <a:r>
              <a:rPr lang="de-DE" dirty="0" smtClean="0"/>
              <a:t>Parteien und Sozialpolitik </a:t>
            </a:r>
            <a:r>
              <a:rPr lang="de-DE" dirty="0"/>
              <a:t>(8.11</a:t>
            </a:r>
            <a:r>
              <a:rPr lang="de-DE" dirty="0" smtClean="0"/>
              <a:t>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/>
              <a:t>Allan, JP. und Scruggs, L. (2004): Political Partisanship and Welfare State Reform in Advanced Industrial Societies. American Journal of Political Science, 48(3), S. 496–512. </a:t>
            </a:r>
            <a:r>
              <a:rPr lang="de-AT" sz="22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/>
              <a:t>Gingrich, J. &amp; Häusermann, S. (2015): The Decline of the Working-Class Vote, the Reconfiguration of the Welfare Support Coalition and Consequences for the Welfare State. Journal of European Social Policy, 25(1), S. 50-75. </a:t>
            </a:r>
            <a:endParaRPr lang="de-DE" sz="22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87318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Überblick Wohlfahrtsstaatstheorien 3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Arbeitgeberorientierte Ansätze (15.11.)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sz="2200" dirty="0" smtClean="0"/>
              <a:t>Höpner, M. (2015): Spielarten des Kapitalismus, in: Wenzelburger, G. &amp; Zohlnhöfer, R. (Hrsg): Handbuch Policy-Forschung, Wiesbaden: VS Springer, S. 173-197.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/>
              <a:t>Mares, Isabella (2003): The Sources of Business Interest in Social Insurance. Social versus National Differences. World Politics 55 (1): 229-258.</a:t>
            </a:r>
            <a:endParaRPr lang="de-AT" sz="2200" dirty="0" smtClean="0"/>
          </a:p>
          <a:p>
            <a:r>
              <a:rPr lang="de-DE" dirty="0" smtClean="0"/>
              <a:t>Pfadabhängigkeiten (22.11.)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sz="2200" dirty="0" smtClean="0"/>
              <a:t>Conrad, C. (1998): Alterssicherung. In: Hockerts, HG. (Hrsg): Drei Wege deutscher Sozialstaatlichkeit. NS-Diktatur, Bundesrepublik und DDR im Vergleich, München, S. 101-116</a:t>
            </a:r>
            <a:r>
              <a:rPr lang="de-AT" sz="24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/>
              <a:t>Pierson, P. (2000): Increasing Returns, Path Dependence, and the Study of Politics. American Political Science Review, 94(2), S. 251–267. </a:t>
            </a:r>
            <a:endParaRPr lang="de-AT" sz="2200" dirty="0"/>
          </a:p>
        </p:txBody>
      </p:sp>
    </p:spTree>
    <p:extLst>
      <p:ext uri="{BB962C8B-B14F-4D97-AF65-F5344CB8AC3E}">
        <p14:creationId xmlns:p14="http://schemas.microsoft.com/office/powerpoint/2010/main" val="2287009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Überblick Wohlfahrtsstaatstheorien 4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Politische Institutionen (29.11.)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200" dirty="0" smtClean="0"/>
              <a:t>Tsebelis, G. (1995): Decision Making in Political Systems: Veto Players in Presidentialism, Parliamentarism, Multicameralism and Multipartyism. British Journal of Political Science, 25(3): S. 289–325.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sz="2200" dirty="0"/>
              <a:t>Obinger, H. (2001): Vetospieler und Staatstätigkeit in Österreich. Sozial- und wirtschaftspolitische Reformchancen für die neue Mitte-Rechts-Regierung. ZeS Papier Nr. 5/2001. </a:t>
            </a:r>
            <a:endParaRPr lang="de-AT" sz="2200" dirty="0" smtClean="0"/>
          </a:p>
          <a:p>
            <a:r>
              <a:rPr lang="de-DE" dirty="0" smtClean="0"/>
              <a:t>Ideen (6.12.)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sz="2200" dirty="0"/>
              <a:t>Hacker, B. (2011): Reform- oder Sozialstaatskonsens? Pfadbrüche in Bismarckschen Rentenversicherungsystemen im Spiegel parlamentarischer </a:t>
            </a:r>
            <a:r>
              <a:rPr lang="de-AT" sz="2200" dirty="0" smtClean="0"/>
              <a:t>Diskurse</a:t>
            </a:r>
            <a:r>
              <a:rPr lang="de-AT" sz="2200" dirty="0"/>
              <a:t>. ZS für Sozialreform 57(4), S. 437-461. </a:t>
            </a:r>
            <a:endParaRPr lang="de-AT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AT" sz="2200" dirty="0" smtClean="0"/>
              <a:t>Stadelmann-Steffen</a:t>
            </a:r>
            <a:r>
              <a:rPr lang="de-AT" sz="2200" dirty="0"/>
              <a:t>, I. &amp; Traunmüller, R. (2011): Der religiöse Faktor in der Familienpolitik. Ein empirischer Test klassischer und neuerer Ansätze im Vergleich von 27 OECD-Ländern. ZS für Sozialreform 57(4), S. 383-408. </a:t>
            </a:r>
            <a:r>
              <a:rPr lang="de-AT" sz="2200" dirty="0" smtClean="0"/>
              <a:t> </a:t>
            </a: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298699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Überblick Wohlfahrtsstaatstheorien </a:t>
            </a:r>
            <a:r>
              <a:rPr lang="en-GB" dirty="0" smtClean="0"/>
              <a:t>5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Politiktransfer, Divergenz und Konvergenz (13.12</a:t>
            </a:r>
            <a:r>
              <a:rPr lang="de-DE" dirty="0" smtClean="0"/>
              <a:t>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/>
              <a:t>Schmitt, C. &amp; Obinger, H. (2013): Spatial interdependencies and welfare state generosity in Western democracies, 1960-2000, in: Journal of European Social Policy 32(2), 119-132.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/>
              <a:t>Orenstein, MA. (2003): Mapping the Diffusion of Pension Innovation. In: Holzmann, R., Orenstein, MA. &amp; Rutkowski, M. (Hrsg.): Pension Reform in Europe: Process and Progress. Washington, DC: The World Bank, S.171–194. </a:t>
            </a:r>
          </a:p>
          <a:p>
            <a:r>
              <a:rPr lang="de-DE" dirty="0" smtClean="0"/>
              <a:t>Europäisierung </a:t>
            </a:r>
            <a:r>
              <a:rPr lang="de-DE" dirty="0"/>
              <a:t>(10.1.)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sz="2200" dirty="0"/>
              <a:t>Hartlapp, M. (2013): Europäische Politiken zum Thema Alter am Rand der Kompetenzlücke: Akteure, Instrumente und Wirkungen. Zeitschrift für Sozialreform, 59(1), S. 35–59. </a:t>
            </a:r>
            <a:endParaRPr lang="de-AT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200" dirty="0" smtClean="0"/>
              <a:t>Anderson, KM. und Kaeding, M (2015): European Integration and Pension Policy Change: Variable Patterns of Europeanization in Italy, the Netherlands and Belgium. British Journal of Industrial Relations, 53(2), S. 231–253.  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sz="2200" dirty="0"/>
          </a:p>
        </p:txBody>
      </p:sp>
    </p:spTree>
    <p:extLst>
      <p:ext uri="{BB962C8B-B14F-4D97-AF65-F5344CB8AC3E}">
        <p14:creationId xmlns:p14="http://schemas.microsoft.com/office/powerpoint/2010/main" val="2503203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Überblick Wohlfahrtsstaatstheorien </a:t>
            </a:r>
            <a:r>
              <a:rPr lang="de-AT" dirty="0" smtClean="0"/>
              <a:t>6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Diskussion und Vergleich verschiedener Theorien (17.1.)</a:t>
            </a:r>
          </a:p>
          <a:p>
            <a:r>
              <a:rPr lang="de-AT" dirty="0"/>
              <a:t>&gt; Klausur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70064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Zielsetzungen des Kurses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Kennenlernen und Verständnis verschiedener Erklärungsansätze in der (vergleichenden) Sozialpolitik/Wohlfahrtsstaatsforschung</a:t>
            </a:r>
          </a:p>
          <a:p>
            <a:r>
              <a:rPr lang="de-DE" dirty="0" smtClean="0"/>
              <a:t>Kritische Diskussion der Stärken und Grenzen verschiedener Theorien</a:t>
            </a:r>
          </a:p>
          <a:p>
            <a:r>
              <a:rPr lang="de-DE" dirty="0" smtClean="0"/>
              <a:t>Input für eigene Forschung und MA-Arbeit</a:t>
            </a:r>
          </a:p>
          <a:p>
            <a:r>
              <a:rPr lang="de-DE" dirty="0" smtClean="0"/>
              <a:t>Reflexion und Kritik von wissenschaftlichen Texten (dt. und englischsprachig)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6878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Ausgangspunkt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Felder der Sozialpolitik</a:t>
            </a:r>
          </a:p>
          <a:p>
            <a:r>
              <a:rPr lang="de-DE" dirty="0" smtClean="0"/>
              <a:t>Divergente Typen / “Regime” von Wohlfahrtsstaaten</a:t>
            </a:r>
          </a:p>
          <a:p>
            <a:r>
              <a:rPr lang="de-DE" dirty="0" smtClean="0"/>
              <a:t>Wie wird Sozialpolitik /Wohlfahrtsstaat finanziert?</a:t>
            </a:r>
          </a:p>
          <a:p>
            <a:r>
              <a:rPr lang="de-DE" dirty="0" smtClean="0"/>
              <a:t>Wer bietet Sozialpolitik an?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7808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Wohfahrtsstaatstheorien: Begründung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Was ist eine Theorie?</a:t>
            </a:r>
          </a:p>
          <a:p>
            <a:r>
              <a:rPr lang="de-AT" dirty="0" smtClean="0"/>
              <a:t>Warum sind Theorien sinnvoll und erforderlich? &gt; wie kann man profitieren</a:t>
            </a:r>
          </a:p>
          <a:p>
            <a:r>
              <a:rPr lang="de-AT" dirty="0" smtClean="0"/>
              <a:t>Was sind die zentralen Merkmale „</a:t>
            </a:r>
            <a:r>
              <a:rPr lang="de-AT" i="1" dirty="0" smtClean="0"/>
              <a:t>guter Theorien</a:t>
            </a:r>
            <a:r>
              <a:rPr lang="de-AT" dirty="0" smtClean="0"/>
              <a:t>“?</a:t>
            </a:r>
          </a:p>
        </p:txBody>
      </p:sp>
    </p:spTree>
    <p:extLst>
      <p:ext uri="{BB962C8B-B14F-4D97-AF65-F5344CB8AC3E}">
        <p14:creationId xmlns:p14="http://schemas.microsoft.com/office/powerpoint/2010/main" val="333911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Wohlfahrtsstaatstheorien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Unterscheidung zwischen deskriptiven </a:t>
            </a:r>
            <a:r>
              <a:rPr lang="de-AT" dirty="0" smtClean="0"/>
              <a:t>Studien/Evaluationen </a:t>
            </a:r>
            <a:r>
              <a:rPr lang="de-AT" dirty="0"/>
              <a:t>und theoriegeleiteten Studien</a:t>
            </a:r>
            <a:r>
              <a:rPr lang="de-AT" dirty="0" smtClean="0"/>
              <a:t>.</a:t>
            </a:r>
          </a:p>
          <a:p>
            <a:r>
              <a:rPr lang="de-AT" dirty="0" smtClean="0"/>
              <a:t>Verschiedene „Theorieschulen“</a:t>
            </a:r>
          </a:p>
          <a:p>
            <a:r>
              <a:rPr lang="de-AT" dirty="0" smtClean="0"/>
              <a:t>Theorien sind kombinierbar und breit anwendbar (u.a. verschiedene Länderkontexte)</a:t>
            </a:r>
            <a:endParaRPr lang="de-AT" dirty="0"/>
          </a:p>
          <a:p>
            <a:pPr marL="0" indent="0">
              <a:buNone/>
            </a:pPr>
            <a:r>
              <a:rPr lang="de-AT" dirty="0"/>
              <a:t> </a:t>
            </a:r>
            <a:endParaRPr lang="en-GB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68158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Kriterien für den Abschluss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(Gruppen-)Präsentation (20-30 Minuten)</a:t>
            </a:r>
          </a:p>
          <a:p>
            <a:r>
              <a:rPr lang="de-AT" dirty="0" smtClean="0"/>
              <a:t>Klausur</a:t>
            </a:r>
          </a:p>
          <a:p>
            <a:r>
              <a:rPr lang="de-AT" dirty="0" smtClean="0"/>
              <a:t>Regelmäßige Teilnahme</a:t>
            </a:r>
          </a:p>
          <a:p>
            <a:r>
              <a:rPr lang="de-AT" dirty="0" smtClean="0"/>
              <a:t>Lektüre der Texte und aktive Beteiligung</a:t>
            </a:r>
            <a:endParaRPr lang="de-AT" dirty="0"/>
          </a:p>
          <a:p>
            <a:r>
              <a:rPr lang="de-AT" dirty="0" smtClean="0"/>
              <a:t>Moodle-Seite mit Terminen und erforderlicher Literatur</a:t>
            </a:r>
          </a:p>
          <a:p>
            <a:pPr marL="0" indent="0">
              <a:buNone/>
            </a:pPr>
            <a:endParaRPr lang="de-AT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53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Kriterien Präsentationen - Struktur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Zeitrahmen: Dauer von maximal 30 Minuten</a:t>
            </a:r>
          </a:p>
          <a:p>
            <a:r>
              <a:rPr lang="en-GB" dirty="0" smtClean="0"/>
              <a:t>Power Point Präsentation (maximal 20 Seiten) und / oder Handout als Ergänzung</a:t>
            </a:r>
          </a:p>
          <a:p>
            <a:r>
              <a:rPr lang="de-AT" dirty="0" smtClean="0"/>
              <a:t>Anschließend Fragen zum Referat + Diskussionen</a:t>
            </a:r>
          </a:p>
        </p:txBody>
      </p:sp>
    </p:spTree>
    <p:extLst>
      <p:ext uri="{BB962C8B-B14F-4D97-AF65-F5344CB8AC3E}">
        <p14:creationId xmlns:p14="http://schemas.microsoft.com/office/powerpoint/2010/main" val="27176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Kriterien Präsentationen  – Inhalte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Ziel des Textes</a:t>
            </a:r>
          </a:p>
          <a:p>
            <a:r>
              <a:rPr lang="de-DE" dirty="0" smtClean="0"/>
              <a:t>These(n)/Argument skizzieren</a:t>
            </a:r>
          </a:p>
          <a:p>
            <a:r>
              <a:rPr lang="de-DE" dirty="0" smtClean="0"/>
              <a:t>Was wird erklärt: “abhängige Variable”</a:t>
            </a:r>
          </a:p>
          <a:p>
            <a:r>
              <a:rPr lang="de-DE" dirty="0" smtClean="0"/>
              <a:t>Wie wird erklärt: “unabhängige Variable(n)”</a:t>
            </a:r>
          </a:p>
          <a:p>
            <a:r>
              <a:rPr lang="de-DE" dirty="0" smtClean="0"/>
              <a:t>Unterschied zu anderen bereits diskutieren Theorien</a:t>
            </a:r>
          </a:p>
          <a:p>
            <a:r>
              <a:rPr lang="de-DE" dirty="0" smtClean="0"/>
              <a:t>Kritik: Was bleibt offen? Überzeugt die Erklärung?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697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Klausur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Zwei Termine (lt. KUSSS)</a:t>
            </a:r>
          </a:p>
          <a:p>
            <a:r>
              <a:rPr lang="de-DE" dirty="0" smtClean="0"/>
              <a:t>Keine Multiple-Choice Fragen</a:t>
            </a:r>
          </a:p>
          <a:p>
            <a:r>
              <a:rPr lang="de-DE" dirty="0" smtClean="0"/>
              <a:t>Offene Fragen zu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 smtClean="0"/>
              <a:t>Einzelnen Theorien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 smtClean="0"/>
              <a:t>Vergleich von verschiedenen Theorien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 smtClean="0"/>
              <a:t>den Referatstexten (Argument, AV, UV etc.)</a:t>
            </a:r>
          </a:p>
          <a:p>
            <a:pPr>
              <a:buFont typeface="Symbol" panose="05050102010706020507" pitchFamily="18" charset="2"/>
              <a:buChar char="-"/>
            </a:pPr>
            <a:endParaRPr lang="de-D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58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1077</Words>
  <Application>Microsoft Office PowerPoint</Application>
  <PresentationFormat>Bildschirmpräsentation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</vt:lpstr>
      <vt:lpstr>Wohlfahrtsstaatstheorien, WS 2017/18</vt:lpstr>
      <vt:lpstr>Zielsetzungen des Kurses</vt:lpstr>
      <vt:lpstr>Ausgangspunkt</vt:lpstr>
      <vt:lpstr>Wohfahrtsstaatstheorien: Begründung</vt:lpstr>
      <vt:lpstr>Wohlfahrtsstaatstheorien</vt:lpstr>
      <vt:lpstr>Kriterien für den Abschluss</vt:lpstr>
      <vt:lpstr>Kriterien Präsentationen - Struktur</vt:lpstr>
      <vt:lpstr>Kriterien Präsentationen  – Inhalte </vt:lpstr>
      <vt:lpstr>Klausur</vt:lpstr>
      <vt:lpstr>Überblick Wohlfahrtsstaatstheorien</vt:lpstr>
      <vt:lpstr>Überblick Wohlfahrtsstaatstheorien 2</vt:lpstr>
      <vt:lpstr>Überblick Wohlfahrtsstaatstheorien 3</vt:lpstr>
      <vt:lpstr>Überblick Wohlfahrtsstaatstheorien 4 </vt:lpstr>
      <vt:lpstr>Überblick Wohlfahrtsstaatstheorien 5</vt:lpstr>
      <vt:lpstr>Überblick Wohlfahrtsstaatstheorien 6 </vt:lpstr>
    </vt:vector>
  </TitlesOfParts>
  <Company>JKU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Wohlfahrtsstaatstheorien, WS 2017/18</dc:title>
  <dc:creator>AK110192</dc:creator>
  <cp:lastModifiedBy>AK110192</cp:lastModifiedBy>
  <cp:revision>57</cp:revision>
  <dcterms:created xsi:type="dcterms:W3CDTF">2017-09-26T12:47:01Z</dcterms:created>
  <dcterms:modified xsi:type="dcterms:W3CDTF">2017-10-04T07:44:39Z</dcterms:modified>
</cp:coreProperties>
</file>