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Open Sans" panose="020B0604020202020204" charset="0"/>
      <p:regular r:id="rId15"/>
      <p:bold r:id="rId16"/>
      <p:italic r:id="rId17"/>
      <p:boldItalic r:id="rId18"/>
    </p:embeddedFont>
    <p:embeddedFont>
      <p:font typeface="Economica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-68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66687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5" name="Shape 15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>
                <a:solidFill>
                  <a:schemeClr val="lt1"/>
                </a:solidFill>
              </a:rPr>
              <a:t>‹Nr.›</a:t>
            </a:fld>
            <a:endParaRPr lang="de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de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‹Nr.›</a:t>
            </a:fld>
            <a:endParaRPr lang="de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2718200" y="1048973"/>
            <a:ext cx="3861600" cy="2067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0740"/>
              <a:buFont typeface="Arial"/>
              <a:buNone/>
            </a:pPr>
            <a:r>
              <a:rPr lang="de" sz="2700" b="1"/>
              <a:t>KS Wohlfahrtsstaatstheorien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3044700" y="2823655"/>
            <a:ext cx="3054600" cy="701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WS 2017/18, Dr. Harald Stöger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de"/>
              <a:t>Kritik 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71225" y="1197800"/>
            <a:ext cx="8520600" cy="2445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har char="❏"/>
            </a:pPr>
            <a:r>
              <a:rPr lang="de"/>
              <a:t>Es ist nicht immer sofort klar, von welchem Land/Wohlfahrtsstaat gesprochen wird.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har char="❏"/>
            </a:pPr>
            <a:r>
              <a:rPr lang="de"/>
              <a:t>Oberflächlich: sehr viele Länder angeschnitten - keine konkreten Beispiele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har char="❏"/>
            </a:pPr>
            <a:r>
              <a:rPr lang="de"/>
              <a:t>Wiederholende Elemente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10</a:t>
            </a:fld>
            <a:endParaRPr lang="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Verknüpfung zur aktuellen Situation in Österreich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76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de"/>
              <a:t>http://tvthek.orf.at/profile/ZIB-1-OeGS/145302/ZIB-1-OeGS/13952222/Leitl-positiv-gegenueber-Schwarz-Blau/14168857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11</a:t>
            </a:fld>
            <a:endParaRPr lang="de"/>
          </a:p>
        </p:txBody>
      </p:sp>
      <p:pic>
        <p:nvPicPr>
          <p:cNvPr id="134" name="Shape 134" descr="zib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850" y="1933125"/>
            <a:ext cx="5658975" cy="284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de"/>
              <a:t>Diskussionsfrage 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241525" y="1347375"/>
            <a:ext cx="8520600" cy="2402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har char="❏"/>
            </a:pPr>
            <a:r>
              <a:rPr lang="de"/>
              <a:t>Inwieweit trifft die Behauptung vom WKO-Präsidenten Leitl auf Österreich zu?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har char="❏"/>
            </a:pPr>
            <a:r>
              <a:rPr lang="de"/>
              <a:t>Was bedeutet es für den Wohlfahrtsstaat, wenn es einen Rechtsruck gibt und welche Auswirkungen hat diese Situation für ArbeiterInnen?</a:t>
            </a:r>
          </a:p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12</a:t>
            </a:fld>
            <a:endParaRPr lang="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de"/>
              <a:t>Verwendete Literatur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789500"/>
            <a:ext cx="8520600" cy="2810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Gingerich, J., Häusermann, S. (2015): The decline of the working-class vote, the reconfiguration of the welfare support coalition and consequences for the welfare state. In: Journal of European Social Policy 2015. Vol. 25. S. 50-75.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de"/>
              <a:t>					Gindy Jacqueline / Mück Gisela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2</a:t>
            </a:fld>
            <a:endParaRPr lang="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645565"/>
            <a:ext cx="8520600" cy="3563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de" sz="2000" dirty="0"/>
              <a:t>Autorinnen</a:t>
            </a:r>
          </a:p>
          <a:p>
            <a:pPr marL="457200" lvl="0" indent="-3556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de" sz="2000" dirty="0"/>
              <a:t>Worum geht es?</a:t>
            </a:r>
          </a:p>
          <a:p>
            <a:pPr marL="457200" lvl="0" indent="-3556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de" sz="2000" dirty="0"/>
              <a:t>Thesen und Argumente </a:t>
            </a:r>
          </a:p>
          <a:p>
            <a:pPr marL="457200" lvl="0" indent="-3556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de" sz="2000" dirty="0"/>
              <a:t>erklärte Variable</a:t>
            </a:r>
          </a:p>
          <a:p>
            <a:pPr marL="457200" lvl="0" indent="-3556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de" sz="2000" dirty="0"/>
              <a:t>Was und wie wird untersucht   </a:t>
            </a:r>
          </a:p>
          <a:p>
            <a:pPr marL="457200" lvl="0" indent="-3556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de" sz="2000" dirty="0"/>
              <a:t>Kritik </a:t>
            </a:r>
          </a:p>
          <a:p>
            <a:pPr marL="457200" lvl="0" indent="-355600" rtl="0">
              <a:lnSpc>
                <a:spcPct val="200000"/>
              </a:lnSpc>
              <a:spcBef>
                <a:spcPts val="0"/>
              </a:spcBef>
              <a:buSzPct val="100000"/>
              <a:buChar char="❏"/>
            </a:pPr>
            <a:r>
              <a:rPr lang="de" sz="2000" dirty="0"/>
              <a:t>Diskussion 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3</a:t>
            </a:fld>
            <a:endParaRPr lang="de"/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500550" y="813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de" dirty="0"/>
              <a:t>Agenda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Autorinnen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 b="1"/>
              <a:t>Jane Gingrich:</a:t>
            </a:r>
          </a:p>
          <a:p>
            <a:pPr lvl="0">
              <a:spcBef>
                <a:spcPts val="0"/>
              </a:spcBef>
              <a:buNone/>
            </a:pPr>
            <a:r>
              <a:rPr lang="de"/>
              <a:t>Lehrt in Oxford mit den Schwerpunkten auf: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de"/>
              <a:t>comparative politics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de"/>
              <a:t> political sociology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de"/>
              <a:t> European politics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de"/>
              <a:t> social policy</a:t>
            </a:r>
          </a:p>
          <a:p>
            <a:pPr lvl="0" rtl="0">
              <a:spcBef>
                <a:spcPts val="0"/>
              </a:spcBef>
              <a:buNone/>
            </a:pPr>
            <a:endParaRPr b="1"/>
          </a:p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endParaRPr b="1"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4</a:t>
            </a:fld>
            <a:endParaRPr lang="de"/>
          </a:p>
        </p:txBody>
      </p:sp>
      <p:pic>
        <p:nvPicPr>
          <p:cNvPr id="83" name="Shape 83" descr="jane-gingrich.jpg"/>
          <p:cNvPicPr preferRelativeResize="0"/>
          <p:nvPr/>
        </p:nvPicPr>
        <p:blipFill rotWithShape="1">
          <a:blip r:embed="rId3">
            <a:alphaModFix/>
          </a:blip>
          <a:srcRect t="50204"/>
          <a:stretch/>
        </p:blipFill>
        <p:spPr>
          <a:xfrm>
            <a:off x="6115975" y="1892030"/>
            <a:ext cx="1758225" cy="202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/>
              <a:t>Autorinnen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b="1"/>
              <a:t>Silja Häusermann</a:t>
            </a:r>
          </a:p>
          <a:p>
            <a:pPr lvl="0" rtl="0">
              <a:spcBef>
                <a:spcPts val="0"/>
              </a:spcBef>
              <a:buNone/>
            </a:pPr>
            <a:r>
              <a:rPr lang="de"/>
              <a:t>Forschungsschwerpunkte:</a:t>
            </a:r>
          </a:p>
          <a:p>
            <a:pPr marL="457200" lvl="0" indent="-69850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e"/>
              <a:t>Vergleichende Wohlfahrtsstaatenforschung</a:t>
            </a:r>
          </a:p>
          <a:p>
            <a:pPr marL="457200" lvl="0" indent="-69850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e"/>
              <a:t>Vergleichende politische Ökonomie</a:t>
            </a:r>
          </a:p>
          <a:p>
            <a:pPr marL="457200" lvl="0" indent="-69850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e"/>
              <a:t>Renten- und Familienpolitik</a:t>
            </a:r>
          </a:p>
          <a:p>
            <a:pPr marL="457200" lvl="0" indent="-69850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e"/>
              <a:t>Parteien- und Verbändesysteme</a:t>
            </a:r>
          </a:p>
          <a:p>
            <a:pPr marL="457200" lvl="0" indent="-69850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e"/>
              <a:t>Politikanalyse, Europäisierung / Internationalisierung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b="1"/>
          </a:p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5</a:t>
            </a:fld>
            <a:endParaRPr lang="de"/>
          </a:p>
        </p:txBody>
      </p:sp>
      <p:pic>
        <p:nvPicPr>
          <p:cNvPr id="91" name="Shape 91" descr="haeusermann.jp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3425" y="981737"/>
            <a:ext cx="2120000" cy="318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258375"/>
            <a:ext cx="8520600" cy="3563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har char="❏"/>
            </a:pPr>
            <a:r>
              <a:rPr lang="de"/>
              <a:t>Veränderung der politischen Unterstützung der Wohlfahrtsstaaten durch zwei Prozesse.</a:t>
            </a:r>
          </a:p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har char="❏"/>
            </a:pPr>
            <a:r>
              <a:rPr lang="de"/>
              <a:t>Linke Parteien haben an Unterstützung der Arbeiterklasse verloren </a:t>
            </a:r>
          </a:p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har char="❏"/>
            </a:pPr>
            <a:r>
              <a:rPr lang="de"/>
              <a:t>Linke Parteien gewannen an Unterstützung der Mittelschicht</a:t>
            </a:r>
          </a:p>
          <a:p>
            <a:pPr marL="457200" lvl="0" indent="-342900" rtl="0">
              <a:lnSpc>
                <a:spcPct val="200000"/>
              </a:lnSpc>
              <a:spcBef>
                <a:spcPts val="0"/>
              </a:spcBef>
              <a:buChar char="❏"/>
            </a:pPr>
            <a:r>
              <a:rPr lang="de"/>
              <a:t>Rechte Parteien unterstützen den Wohlfahrtsstaat.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6</a:t>
            </a:fld>
            <a:endParaRPr lang="de"/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500550" y="179800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de"/>
              <a:t>Worum geht es?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de"/>
              <a:t>Thesen und Argumente  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094300"/>
            <a:ext cx="8520600" cy="3707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❏"/>
            </a:pPr>
            <a:r>
              <a:rPr lang="de" dirty="0"/>
              <a:t>Eine Umgestaltung der Koalition zur Förderung der Wohlfahrt bedeutet eine Umgestaltung des Wohlfahrtsstaats selbst.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❏"/>
            </a:pPr>
            <a:r>
              <a:rPr lang="de" u="sng" dirty="0"/>
              <a:t>Erstens: </a:t>
            </a:r>
            <a:r>
              <a:rPr lang="de" dirty="0"/>
              <a:t>strukturelle Wandel führte zur Ausweitung eines bestimmten Teils der Mittelschicht. 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❏"/>
            </a:pPr>
            <a:r>
              <a:rPr lang="de" u="sng" dirty="0"/>
              <a:t>Zweitens:</a:t>
            </a:r>
            <a:r>
              <a:rPr lang="de" dirty="0"/>
              <a:t> Umgestaltung der Wohlfahrtsstaatsunterstützungskoalition. 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❏"/>
            </a:pPr>
            <a:r>
              <a:rPr lang="de" u="sng" dirty="0"/>
              <a:t>Drittens:</a:t>
            </a:r>
            <a:r>
              <a:rPr lang="de" dirty="0"/>
              <a:t>  Konsequenzen für den Wohlfahrtsstaat wegen der wohlhabenden Mittelschichten.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7</a:t>
            </a:fld>
            <a:endParaRPr lang="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de"/>
              <a:t>Erklärte Variable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563925"/>
            <a:ext cx="8520600" cy="3492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har char="❏"/>
            </a:pPr>
            <a:r>
              <a:rPr lang="de" b="1"/>
              <a:t>Abhängigen Variable:</a:t>
            </a:r>
            <a:r>
              <a:rPr lang="de"/>
              <a:t> Wohlfahrtsstaat</a:t>
            </a:r>
          </a:p>
          <a:p>
            <a:pPr marL="457200" lvl="0" indent="-342900">
              <a:lnSpc>
                <a:spcPct val="200000"/>
              </a:lnSpc>
              <a:spcBef>
                <a:spcPts val="0"/>
              </a:spcBef>
              <a:buChar char="❏"/>
            </a:pPr>
            <a:r>
              <a:rPr lang="de" b="1"/>
              <a:t>Unabhängige Variable:</a:t>
            </a:r>
            <a:r>
              <a:rPr lang="de"/>
              <a:t> Parteienlandschaft (Einstellungen der Parteien gegenüber dem Wohlfahrtsstaat), Koalitionen, ArbeiterInnen, WählerInnenverhalten.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8</a:t>
            </a:fld>
            <a:endParaRPr lang="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de"/>
              <a:t>Was und wie wird untersucht?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241525" y="1760200"/>
            <a:ext cx="8520600" cy="1989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❏"/>
            </a:pPr>
            <a:r>
              <a:rPr lang="de"/>
              <a:t>Eurobarometer Umfrage (EB) 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har char="❏"/>
            </a:pPr>
            <a:r>
              <a:rPr lang="de"/>
              <a:t>von 15 Ländern von 1970er Jahre bis jetzt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har char="❏"/>
            </a:pPr>
            <a:r>
              <a:rPr lang="de"/>
              <a:t>sechs Wellen des European Social survey (2002 - 2012) </a:t>
            </a:r>
          </a:p>
          <a:p>
            <a:pPr marR="0" lvl="0" algn="l" rtl="0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de"/>
              <a:t>9</a:t>
            </a:fld>
            <a:endParaRPr lang="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Bildschirmpräsentation (16:9)</PresentationFormat>
  <Paragraphs>68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Open Sans</vt:lpstr>
      <vt:lpstr>Economica</vt:lpstr>
      <vt:lpstr>Luxe</vt:lpstr>
      <vt:lpstr>KS Wohlfahrtsstaatstheorien </vt:lpstr>
      <vt:lpstr>Verwendete Literatur</vt:lpstr>
      <vt:lpstr>Agenda</vt:lpstr>
      <vt:lpstr>Autorinnen</vt:lpstr>
      <vt:lpstr>Autorinnen</vt:lpstr>
      <vt:lpstr>Worum geht es?</vt:lpstr>
      <vt:lpstr>Thesen und Argumente  </vt:lpstr>
      <vt:lpstr>Erklärte Variable</vt:lpstr>
      <vt:lpstr>Was und wie wird untersucht?</vt:lpstr>
      <vt:lpstr>Kritik </vt:lpstr>
      <vt:lpstr>Verknüpfung zur aktuellen Situation in Österreich</vt:lpstr>
      <vt:lpstr>Diskussionsfrage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 Wohlfahrtsstaatstheorien</dc:title>
  <dc:creator>AK110192</dc:creator>
  <cp:lastModifiedBy>AK110192</cp:lastModifiedBy>
  <cp:revision>2</cp:revision>
  <dcterms:modified xsi:type="dcterms:W3CDTF">2017-11-07T11:38:11Z</dcterms:modified>
</cp:coreProperties>
</file>