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17"/>
  </p:notesMasterIdLst>
  <p:sldIdLst>
    <p:sldId id="256" r:id="rId2"/>
    <p:sldId id="260" r:id="rId3"/>
    <p:sldId id="257" r:id="rId4"/>
    <p:sldId id="258" r:id="rId5"/>
    <p:sldId id="272" r:id="rId6"/>
    <p:sldId id="261" r:id="rId7"/>
    <p:sldId id="269" r:id="rId8"/>
    <p:sldId id="271" r:id="rId9"/>
    <p:sldId id="268" r:id="rId10"/>
    <p:sldId id="264" r:id="rId11"/>
    <p:sldId id="270" r:id="rId12"/>
    <p:sldId id="273" r:id="rId13"/>
    <p:sldId id="263" r:id="rId14"/>
    <p:sldId id="274" r:id="rId15"/>
    <p:sldId id="275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4DAA1-3E32-464F-A2F3-8F3AE0305EFE}" type="datetimeFigureOut">
              <a:rPr lang="de-AT" smtClean="0"/>
              <a:t>18.10.2017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FE444-0BDB-4BC1-9E36-C149AE8D1F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62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Picture 2" descr="Bildergebnis für jku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597" y="325844"/>
            <a:ext cx="2031101" cy="97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21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946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0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9103737" cy="146304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117035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de-AT" dirty="0" smtClean="0"/>
              <a:t>18.10.2017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5235" y="6356350"/>
            <a:ext cx="6122504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Post-Industrial Pressures on the Mature Welfare States (Pierson, 2001)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77739" y="6356350"/>
            <a:ext cx="2282988" cy="365125"/>
          </a:xfrm>
        </p:spPr>
        <p:txBody>
          <a:bodyPr/>
          <a:lstStyle>
            <a:lvl1pPr>
              <a:defRPr sz="1400"/>
            </a:lvl1pPr>
          </a:lstStyle>
          <a:p>
            <a:fld id="{09708126-EB47-4954-87AC-25385A073802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26" name="Picture 2" descr="Bildergebnis für jku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343" y="460459"/>
            <a:ext cx="2031101" cy="97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887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701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18.10.2017</a:t>
            </a:r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03374" y="6356350"/>
            <a:ext cx="4704522" cy="365125"/>
          </a:xfrm>
        </p:spPr>
        <p:txBody>
          <a:bodyPr/>
          <a:lstStyle/>
          <a:p>
            <a:r>
              <a:rPr lang="en-US" dirty="0" smtClean="0"/>
              <a:t>Post-Industrial Pressures on the Mature Welfare States (Pierson, 2001)</a:t>
            </a:r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913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6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6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815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49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73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AT" smtClean="0"/>
              <a:t>18.10.2017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8126-EB47-4954-87AC-25385A0738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37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8071" y="1848504"/>
            <a:ext cx="9289675" cy="264281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Post-</a:t>
            </a:r>
            <a:r>
              <a:rPr lang="de-AT" b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ndustrial </a:t>
            </a:r>
            <a:r>
              <a:rPr lang="de-AT" b="1" dirty="0">
                <a:solidFill>
                  <a:schemeClr val="tx1"/>
                </a:solidFill>
                <a:latin typeface="+mn-lt"/>
              </a:rPr>
              <a:t>P</a:t>
            </a: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ressures on </a:t>
            </a:r>
            <a:r>
              <a:rPr lang="de-AT" b="1" cap="none" dirty="0" err="1" smtClean="0">
                <a:solidFill>
                  <a:schemeClr val="tx1"/>
                </a:solidFill>
                <a:latin typeface="+mn-lt"/>
              </a:rPr>
              <a:t>the</a:t>
            </a: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+mn-lt"/>
              </a:rPr>
              <a:t>M</a:t>
            </a:r>
            <a:r>
              <a:rPr lang="de-AT" b="1" cap="none" dirty="0" err="1" smtClean="0">
                <a:solidFill>
                  <a:schemeClr val="tx1"/>
                </a:solidFill>
                <a:latin typeface="+mn-lt"/>
              </a:rPr>
              <a:t>ature</a:t>
            </a: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+mn-lt"/>
              </a:rPr>
              <a:t>W</a:t>
            </a:r>
            <a:r>
              <a:rPr lang="de-AT" b="1" cap="none" dirty="0" err="1" smtClean="0">
                <a:solidFill>
                  <a:schemeClr val="tx1"/>
                </a:solidFill>
                <a:latin typeface="+mn-lt"/>
              </a:rPr>
              <a:t>elfare</a:t>
            </a: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AT" b="1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tates</a:t>
            </a:r>
            <a:r>
              <a:rPr lang="de-AT" sz="6600" dirty="0" smtClean="0">
                <a:solidFill>
                  <a:schemeClr val="tx1"/>
                </a:solidFill>
              </a:rPr>
              <a:t/>
            </a:r>
            <a:br>
              <a:rPr lang="de-AT" sz="6600" dirty="0" smtClean="0">
                <a:solidFill>
                  <a:schemeClr val="tx1"/>
                </a:solidFill>
              </a:rPr>
            </a:br>
            <a:r>
              <a:rPr lang="de-AT" sz="4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de-AT" sz="4000" cap="none" dirty="0" smtClean="0">
                <a:solidFill>
                  <a:schemeClr val="tx1"/>
                </a:solidFill>
              </a:rPr>
              <a:t>Paul </a:t>
            </a:r>
            <a:r>
              <a:rPr lang="de-AT" sz="4000" dirty="0" err="1" smtClean="0">
                <a:solidFill>
                  <a:schemeClr val="tx1"/>
                </a:solidFill>
              </a:rPr>
              <a:t>P</a:t>
            </a:r>
            <a:r>
              <a:rPr lang="de-AT" sz="4000" cap="none" dirty="0" err="1" smtClean="0">
                <a:solidFill>
                  <a:schemeClr val="tx1"/>
                </a:solidFill>
              </a:rPr>
              <a:t>ierson</a:t>
            </a:r>
            <a:r>
              <a:rPr lang="de-AT" sz="4000" cap="none" dirty="0" smtClean="0">
                <a:solidFill>
                  <a:schemeClr val="tx1"/>
                </a:solidFill>
              </a:rPr>
              <a:t> (2001)</a:t>
            </a:r>
            <a:r>
              <a:rPr lang="de-AT" sz="4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endParaRPr lang="de-AT" sz="4000" cap="none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61589" y="4664354"/>
            <a:ext cx="9144000" cy="1763339"/>
          </a:xfrm>
        </p:spPr>
        <p:txBody>
          <a:bodyPr>
            <a:normAutofit/>
          </a:bodyPr>
          <a:lstStyle/>
          <a:p>
            <a:pPr algn="ctr"/>
            <a:r>
              <a:rPr lang="de-AT" dirty="0" smtClean="0"/>
              <a:t>Nadja Reichl  </a:t>
            </a:r>
            <a:r>
              <a:rPr lang="de-AT" sz="1200" dirty="0" smtClean="0">
                <a:sym typeface="Wingdings" panose="05000000000000000000" pitchFamily="2" charset="2"/>
              </a:rPr>
              <a:t></a:t>
            </a:r>
            <a:r>
              <a:rPr lang="de-AT" dirty="0" smtClean="0">
                <a:sym typeface="Wingdings" panose="05000000000000000000" pitchFamily="2" charset="2"/>
              </a:rPr>
              <a:t>  Julia Gnedt</a:t>
            </a:r>
          </a:p>
          <a:p>
            <a:pPr algn="ctr"/>
            <a:endParaRPr lang="de-AT" dirty="0">
              <a:sym typeface="Wingdings" panose="05000000000000000000" pitchFamily="2" charset="2"/>
            </a:endParaRPr>
          </a:p>
          <a:p>
            <a:pPr algn="ctr"/>
            <a:endParaRPr lang="de-AT" sz="1800" i="1" dirty="0" smtClean="0">
              <a:sym typeface="Wingdings" panose="05000000000000000000" pitchFamily="2" charset="2"/>
            </a:endParaRPr>
          </a:p>
          <a:p>
            <a:pPr algn="ctr"/>
            <a:r>
              <a:rPr lang="de-AT" sz="1800" i="1" dirty="0" smtClean="0">
                <a:sym typeface="Wingdings" panose="05000000000000000000" pitchFamily="2" charset="2"/>
              </a:rPr>
              <a:t>VU Wohlfahrtsstaatstheorien – WS 2017/18</a:t>
            </a:r>
            <a:endParaRPr lang="de-AT" sz="1800" i="1" dirty="0"/>
          </a:p>
        </p:txBody>
      </p:sp>
    </p:spTree>
    <p:extLst>
      <p:ext uri="{BB962C8B-B14F-4D97-AF65-F5344CB8AC3E}">
        <p14:creationId xmlns:p14="http://schemas.microsoft.com/office/powerpoint/2010/main" val="3218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406101"/>
            <a:ext cx="10515600" cy="1325562"/>
          </a:xfrm>
        </p:spPr>
        <p:txBody>
          <a:bodyPr/>
          <a:lstStyle/>
          <a:p>
            <a:r>
              <a:rPr lang="de-AT" b="1" dirty="0" smtClean="0">
                <a:latin typeface="+mn-lt"/>
              </a:rPr>
              <a:t>Politische Auswirkungen </a:t>
            </a:r>
            <a:r>
              <a:rPr lang="de-AT" sz="2800" b="1" dirty="0" smtClean="0">
                <a:latin typeface="+mn-lt"/>
              </a:rPr>
              <a:t>(1)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572000"/>
          </a:xfrm>
        </p:spPr>
        <p:txBody>
          <a:bodyPr>
            <a:normAutofit/>
          </a:bodyPr>
          <a:lstStyle/>
          <a:p>
            <a:r>
              <a:rPr lang="de-AT" b="1" dirty="0"/>
              <a:t>keine Pauschalaussagen </a:t>
            </a:r>
            <a:r>
              <a:rPr lang="de-AT" dirty="0"/>
              <a:t>über die Probleme und Prozesse von Wohlfahrtsstaaten </a:t>
            </a:r>
            <a:r>
              <a:rPr lang="de-AT" dirty="0" smtClean="0"/>
              <a:t>möglich</a:t>
            </a:r>
          </a:p>
          <a:p>
            <a:pPr lvl="1"/>
            <a:r>
              <a:rPr lang="de-AT" sz="2000" dirty="0"/>
              <a:t>sozio-ökonomischen Trends für alle OECD Staaten zwar von universaler Natur </a:t>
            </a:r>
          </a:p>
          <a:p>
            <a:pPr lvl="1"/>
            <a:r>
              <a:rPr lang="de-AT" sz="2000" i="1" dirty="0"/>
              <a:t>aber</a:t>
            </a:r>
            <a:r>
              <a:rPr lang="de-AT" sz="2000" dirty="0"/>
              <a:t>: Ausmaß und Umgang mit sozio-ökonomischen Entwicklungen variiert von Land zu </a:t>
            </a:r>
            <a:r>
              <a:rPr lang="de-AT" sz="2000" dirty="0" smtClean="0"/>
              <a:t>Land </a:t>
            </a:r>
            <a:r>
              <a:rPr lang="de-AT" sz="2000" dirty="0" smtClean="0">
                <a:sym typeface="Wingdings" panose="05000000000000000000" pitchFamily="2" charset="2"/>
              </a:rPr>
              <a:t></a:t>
            </a:r>
            <a:r>
              <a:rPr lang="de-AT" sz="2000" dirty="0" smtClean="0"/>
              <a:t> </a:t>
            </a:r>
            <a:r>
              <a:rPr lang="de-AT" sz="2000" dirty="0"/>
              <a:t>unterschiedliche </a:t>
            </a:r>
            <a:r>
              <a:rPr lang="de-AT" sz="2000" dirty="0" smtClean="0"/>
              <a:t>Geschwindigkeiten &amp; Ausgangslagen</a:t>
            </a:r>
          </a:p>
          <a:p>
            <a:pPr marL="457200" lvl="1" indent="0">
              <a:buNone/>
            </a:pPr>
            <a:endParaRPr lang="de-AT" sz="1600" dirty="0"/>
          </a:p>
          <a:p>
            <a:r>
              <a:rPr lang="de-AT" b="1" dirty="0" smtClean="0"/>
              <a:t>Bedarf an Reformen </a:t>
            </a:r>
          </a:p>
          <a:p>
            <a:pPr lvl="1"/>
            <a:r>
              <a:rPr lang="de-AT" dirty="0" smtClean="0"/>
              <a:t>Stetige Verbesserung </a:t>
            </a:r>
            <a:r>
              <a:rPr lang="de-AT" dirty="0"/>
              <a:t>der Beschäftigungsquote und </a:t>
            </a:r>
            <a:r>
              <a:rPr lang="de-AT" dirty="0" smtClean="0"/>
              <a:t>Produktivität </a:t>
            </a:r>
            <a:r>
              <a:rPr lang="de-AT" dirty="0"/>
              <a:t>im </a:t>
            </a:r>
            <a:r>
              <a:rPr lang="de-AT" dirty="0" smtClean="0"/>
              <a:t>DL-Sektor</a:t>
            </a:r>
            <a:endParaRPr lang="de-AT" dirty="0"/>
          </a:p>
          <a:p>
            <a:pPr lvl="1"/>
            <a:r>
              <a:rPr lang="de-AT" dirty="0"/>
              <a:t>Pensionsreformen als Kernanliegen der meisten </a:t>
            </a:r>
            <a:r>
              <a:rPr lang="de-AT" dirty="0" smtClean="0"/>
              <a:t>WS (Sparpolitik aber meist schwer durchzusetzen, Effekte kurz- bis mittelfristig kaum erkennbar)</a:t>
            </a:r>
            <a:endParaRPr lang="de-AT" sz="1000" dirty="0" smtClean="0"/>
          </a:p>
          <a:p>
            <a:pPr lvl="1"/>
            <a:r>
              <a:rPr lang="de-AT" dirty="0" smtClean="0"/>
              <a:t>Richtiger Zeitpunkt von Reformen </a:t>
            </a:r>
          </a:p>
          <a:p>
            <a:endParaRPr lang="de-AT" dirty="0"/>
          </a:p>
          <a:p>
            <a:endParaRPr lang="de-AT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10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2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406101"/>
            <a:ext cx="10515600" cy="1325562"/>
          </a:xfrm>
        </p:spPr>
        <p:txBody>
          <a:bodyPr/>
          <a:lstStyle/>
          <a:p>
            <a:r>
              <a:rPr lang="de-AT" b="1" dirty="0" smtClean="0">
                <a:latin typeface="+mn-lt"/>
              </a:rPr>
              <a:t>Politische Auswirkungen </a:t>
            </a:r>
            <a:r>
              <a:rPr lang="de-AT" sz="2800" b="1" dirty="0" smtClean="0">
                <a:latin typeface="+mn-lt"/>
              </a:rPr>
              <a:t>(2)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Politische Konflikte </a:t>
            </a:r>
          </a:p>
          <a:p>
            <a:pPr lvl="1"/>
            <a:r>
              <a:rPr lang="de-AT" dirty="0" smtClean="0"/>
              <a:t>Es geht nicht um „Pro“- oder „Anti“- Wohlfahrtsstaat, sondern um Umstrukturierung </a:t>
            </a:r>
          </a:p>
          <a:p>
            <a:pPr lvl="2"/>
            <a:r>
              <a:rPr lang="de-AT" dirty="0"/>
              <a:t>Erhalt von sozialpolitischen Kernelementen bei gleichzeitiger Modernisierung der ökonomischen Leistung </a:t>
            </a:r>
          </a:p>
          <a:p>
            <a:pPr lvl="1"/>
            <a:r>
              <a:rPr lang="de-AT" dirty="0" smtClean="0"/>
              <a:t>Kompromisse gewinnen an Bedeutung </a:t>
            </a:r>
            <a:r>
              <a:rPr lang="de-AT" dirty="0" smtClean="0">
                <a:sym typeface="Wingdings" panose="05000000000000000000" pitchFamily="2" charset="2"/>
              </a:rPr>
              <a:t> immer öfter Regierungskoalitionen</a:t>
            </a:r>
          </a:p>
          <a:p>
            <a:pPr lvl="1"/>
            <a:r>
              <a:rPr lang="de-AT" u="sng" dirty="0" smtClean="0">
                <a:sym typeface="Wingdings" panose="05000000000000000000" pitchFamily="2" charset="2"/>
              </a:rPr>
              <a:t>Beispiel Pensionsreform</a:t>
            </a:r>
          </a:p>
          <a:p>
            <a:pPr lvl="2"/>
            <a:r>
              <a:rPr lang="de-AT" dirty="0">
                <a:sym typeface="Wingdings" panose="05000000000000000000" pitchFamily="2" charset="2"/>
              </a:rPr>
              <a:t>Reformen werden erhebliche Auswirkungen auf Leistungs- und Lastenverteilung haben </a:t>
            </a:r>
          </a:p>
          <a:p>
            <a:pPr lvl="2"/>
            <a:r>
              <a:rPr lang="de-AT" dirty="0">
                <a:sym typeface="Wingdings" panose="05000000000000000000" pitchFamily="2" charset="2"/>
              </a:rPr>
              <a:t>Hier kritisch: Verhältnis zwischen Erwerbstätigen &amp; Pensionierten, zwischen öffentlich Bediensteten und privatwirtschaftlich Beschäftigten </a:t>
            </a:r>
          </a:p>
          <a:p>
            <a:pPr lvl="2"/>
            <a:r>
              <a:rPr lang="de-AT" dirty="0">
                <a:sym typeface="Wingdings" panose="05000000000000000000" pitchFamily="2" charset="2"/>
              </a:rPr>
              <a:t>Zentral: Rolle der Gewerkschaften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11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68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406101"/>
            <a:ext cx="10515600" cy="1325562"/>
          </a:xfrm>
        </p:spPr>
        <p:txBody>
          <a:bodyPr/>
          <a:lstStyle/>
          <a:p>
            <a:r>
              <a:rPr lang="de-AT" b="1" dirty="0" smtClean="0">
                <a:latin typeface="+mn-lt"/>
              </a:rPr>
              <a:t>Resümee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Einfluss der Globalisierung auf die Probleme von Wohlfahrtsstaaten wird überbewertet - die Entwicklung hin zur post-industriellen Gesellschaft </a:t>
            </a:r>
            <a:r>
              <a:rPr lang="de-AT" b="1" dirty="0" smtClean="0"/>
              <a:t>ursächlich</a:t>
            </a:r>
            <a:r>
              <a:rPr lang="de-AT" dirty="0" smtClean="0"/>
              <a:t> für Probleme </a:t>
            </a:r>
            <a:r>
              <a:rPr lang="de-AT" dirty="0" smtClean="0">
                <a:sym typeface="Wingdings" panose="05000000000000000000" pitchFamily="2" charset="2"/>
              </a:rPr>
              <a:t> neue sozio-ökonomische Herausforderungen belasten Wohlfahrtsstaat 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Sozio-ökonomische Veränderungen zwar für alle Länder </a:t>
            </a:r>
            <a:r>
              <a:rPr lang="de-AT" b="1" dirty="0" smtClean="0">
                <a:sym typeface="Wingdings" panose="05000000000000000000" pitchFamily="2" charset="2"/>
              </a:rPr>
              <a:t>universell</a:t>
            </a:r>
            <a:r>
              <a:rPr lang="de-AT" dirty="0" smtClean="0">
                <a:sym typeface="Wingdings" panose="05000000000000000000" pitchFamily="2" charset="2"/>
              </a:rPr>
              <a:t>, Ausmaß und politischer Umgang </a:t>
            </a:r>
            <a:r>
              <a:rPr lang="de-AT" b="1" dirty="0" smtClean="0">
                <a:sym typeface="Wingdings" panose="05000000000000000000" pitchFamily="2" charset="2"/>
              </a:rPr>
              <a:t>variiert</a:t>
            </a:r>
            <a:r>
              <a:rPr lang="de-AT" dirty="0" smtClean="0">
                <a:sym typeface="Wingdings" panose="05000000000000000000" pitchFamily="2" charset="2"/>
              </a:rPr>
              <a:t> – keine allgemein gültigen Handlungsempfehlungen möglich </a:t>
            </a:r>
          </a:p>
          <a:p>
            <a:r>
              <a:rPr lang="de-AT" b="1" dirty="0" smtClean="0">
                <a:sym typeface="Wingdings" panose="05000000000000000000" pitchFamily="2" charset="2"/>
              </a:rPr>
              <a:t>Reformen</a:t>
            </a:r>
            <a:r>
              <a:rPr lang="de-AT" dirty="0" smtClean="0">
                <a:sym typeface="Wingdings" panose="05000000000000000000" pitchFamily="2" charset="2"/>
              </a:rPr>
              <a:t> dringend notwendig – Umstrukturierungen vs. Abbau</a:t>
            </a:r>
          </a:p>
          <a:p>
            <a:pPr lvl="1"/>
            <a:r>
              <a:rPr lang="de-AT" dirty="0" smtClean="0">
                <a:sym typeface="Wingdings" panose="05000000000000000000" pitchFamily="2" charset="2"/>
              </a:rPr>
              <a:t>Dabei Kompromisse zunehmend wichtiger</a:t>
            </a:r>
          </a:p>
          <a:p>
            <a:pPr lvl="1"/>
            <a:r>
              <a:rPr lang="de-AT" dirty="0" smtClean="0">
                <a:sym typeface="Wingdings" panose="05000000000000000000" pitchFamily="2" charset="2"/>
              </a:rPr>
              <a:t>Hier auch: Rolle &amp; Kompromissbereitschaft von Gewerkschaften </a:t>
            </a:r>
            <a:endParaRPr lang="de-AT" dirty="0" smtClean="0"/>
          </a:p>
          <a:p>
            <a:endParaRPr lang="de-AT" dirty="0"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12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03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Kritische Anmerkungen zum Text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Leichter Zugang, verständlich, gut strukturiert, prägnant, teilw. </a:t>
            </a:r>
            <a:r>
              <a:rPr lang="de-AT" smtClean="0"/>
              <a:t>redundant</a:t>
            </a:r>
            <a:endParaRPr lang="de-AT" dirty="0" smtClean="0"/>
          </a:p>
          <a:p>
            <a:r>
              <a:rPr lang="de-AT" dirty="0" smtClean="0"/>
              <a:t>Verdeutlicht seine Argumente anhand zahlreicher (Länder)Beispiele </a:t>
            </a:r>
          </a:p>
          <a:p>
            <a:r>
              <a:rPr lang="de-AT" dirty="0" smtClean="0"/>
              <a:t>Langzeitübersichten, nicht nur kurzzeitige Tendenzen </a:t>
            </a:r>
          </a:p>
          <a:p>
            <a:r>
              <a:rPr lang="de-AT" dirty="0"/>
              <a:t>zeigt Ähnlichkeiten und Zusammenhänge versch. Typen von Wohlfahrtsstaaten </a:t>
            </a:r>
            <a:r>
              <a:rPr lang="de-AT" dirty="0" smtClean="0"/>
              <a:t>auf</a:t>
            </a:r>
          </a:p>
          <a:p>
            <a:r>
              <a:rPr lang="de-AT" dirty="0" smtClean="0"/>
              <a:t>Verallgemeinert &amp; Differenziert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Post-Industrial Pressures on the Mature Welfare States (Pierson, 2001)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13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3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406101"/>
            <a:ext cx="10515600" cy="1325562"/>
          </a:xfrm>
        </p:spPr>
        <p:txBody>
          <a:bodyPr/>
          <a:lstStyle/>
          <a:p>
            <a:r>
              <a:rPr lang="de-AT" b="1" dirty="0" smtClean="0">
                <a:latin typeface="+mn-lt"/>
              </a:rPr>
              <a:t>Diskussion 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Aft>
                <a:spcPts val="1200"/>
              </a:spcAft>
              <a:buNone/>
            </a:pPr>
            <a:r>
              <a:rPr lang="de-AT" sz="2800" dirty="0" smtClean="0"/>
              <a:t>1. Wie </a:t>
            </a:r>
            <a:r>
              <a:rPr lang="de-AT" sz="2800" dirty="0"/>
              <a:t>erklären Sie sich die Verschiebung von der Fertigung- zur Dienstleistungsindustrie und wie wirkt sich diese </a:t>
            </a:r>
            <a:r>
              <a:rPr lang="de-AT" sz="2800" dirty="0" err="1"/>
              <a:t>Deindustrialisierung</a:t>
            </a:r>
            <a:r>
              <a:rPr lang="de-AT" sz="2800" dirty="0"/>
              <a:t> auf die WS aus</a:t>
            </a:r>
            <a:r>
              <a:rPr lang="de-AT" sz="2800" dirty="0" smtClean="0"/>
              <a:t>?</a:t>
            </a:r>
            <a:endParaRPr lang="de-AT" sz="2800" dirty="0"/>
          </a:p>
          <a:p>
            <a:pPr marL="0" indent="0">
              <a:spcAft>
                <a:spcPts val="1200"/>
              </a:spcAft>
              <a:buNone/>
            </a:pPr>
            <a:r>
              <a:rPr lang="de-AT" dirty="0" smtClean="0">
                <a:sym typeface="Wingdings" panose="05000000000000000000" pitchFamily="2" charset="2"/>
              </a:rPr>
              <a:t>2. Wie </a:t>
            </a:r>
            <a:r>
              <a:rPr lang="de-AT" dirty="0">
                <a:sym typeface="Wingdings" panose="05000000000000000000" pitchFamily="2" charset="2"/>
              </a:rPr>
              <a:t>überzeugend ist </a:t>
            </a:r>
            <a:r>
              <a:rPr lang="de-AT" dirty="0" err="1">
                <a:sym typeface="Wingdings" panose="05000000000000000000" pitchFamily="2" charset="2"/>
              </a:rPr>
              <a:t>Piersons</a:t>
            </a:r>
            <a:r>
              <a:rPr lang="de-AT" dirty="0">
                <a:sym typeface="Wingdings" panose="05000000000000000000" pitchFamily="2" charset="2"/>
              </a:rPr>
              <a:t> These der sozio-ökonomischen Herausforderungen als Ursache für den zunehmenden Druck auf Wohlfahrtsstaaten? </a:t>
            </a:r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de-AT" dirty="0" smtClean="0">
                <a:sym typeface="Wingdings" panose="05000000000000000000" pitchFamily="2" charset="2"/>
              </a:rPr>
              <a:t>3. Welche Rolle spielt die Globalisierung heute? Wird die Globalisierungsthese von </a:t>
            </a:r>
            <a:r>
              <a:rPr lang="de-AT" dirty="0" err="1" smtClean="0">
                <a:sym typeface="Wingdings" panose="05000000000000000000" pitchFamily="2" charset="2"/>
              </a:rPr>
              <a:t>Pierson</a:t>
            </a:r>
            <a:r>
              <a:rPr lang="de-AT" dirty="0" smtClean="0">
                <a:sym typeface="Wingdings" panose="05000000000000000000" pitchFamily="2" charset="2"/>
              </a:rPr>
              <a:t> zu stark entkräftet?</a:t>
            </a:r>
          </a:p>
          <a:p>
            <a:pPr lvl="1"/>
            <a:endParaRPr lang="de-AT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Post-Industrial Pressures on the Mature Welfare States (Pierson, 2001)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14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10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3011" y="1848504"/>
            <a:ext cx="9289675" cy="264281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AT" b="1" cap="none" dirty="0" smtClean="0">
                <a:solidFill>
                  <a:schemeClr val="tx1"/>
                </a:solidFill>
                <a:latin typeface="+mn-lt"/>
              </a:rPr>
              <a:t>Danke für die Aufmerksamkeit !</a:t>
            </a:r>
            <a:r>
              <a:rPr lang="de-AT" sz="6600" dirty="0" smtClean="0">
                <a:solidFill>
                  <a:schemeClr val="tx1"/>
                </a:solidFill>
              </a:rPr>
              <a:t/>
            </a:r>
            <a:br>
              <a:rPr lang="de-AT" sz="6600" dirty="0" smtClean="0">
                <a:solidFill>
                  <a:schemeClr val="tx1"/>
                </a:solidFill>
              </a:rPr>
            </a:br>
            <a:endParaRPr lang="de-AT" sz="4000" cap="none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13011" y="4664354"/>
            <a:ext cx="9144000" cy="1763339"/>
          </a:xfrm>
        </p:spPr>
        <p:txBody>
          <a:bodyPr>
            <a:normAutofit/>
          </a:bodyPr>
          <a:lstStyle/>
          <a:p>
            <a:pPr algn="ctr"/>
            <a:r>
              <a:rPr lang="de-AT" dirty="0" smtClean="0"/>
              <a:t>Nadja Reichl  </a:t>
            </a:r>
            <a:r>
              <a:rPr lang="de-AT" sz="1200" dirty="0" smtClean="0">
                <a:sym typeface="Wingdings" panose="05000000000000000000" pitchFamily="2" charset="2"/>
              </a:rPr>
              <a:t></a:t>
            </a:r>
            <a:r>
              <a:rPr lang="de-AT" dirty="0" smtClean="0">
                <a:sym typeface="Wingdings" panose="05000000000000000000" pitchFamily="2" charset="2"/>
              </a:rPr>
              <a:t>  Julia Gnedt</a:t>
            </a:r>
          </a:p>
          <a:p>
            <a:pPr algn="ctr"/>
            <a:endParaRPr lang="de-AT" dirty="0">
              <a:sym typeface="Wingdings" panose="05000000000000000000" pitchFamily="2" charset="2"/>
            </a:endParaRPr>
          </a:p>
          <a:p>
            <a:pPr algn="ctr"/>
            <a:endParaRPr lang="de-AT" sz="1800" i="1" dirty="0" smtClean="0">
              <a:sym typeface="Wingdings" panose="05000000000000000000" pitchFamily="2" charset="2"/>
            </a:endParaRPr>
          </a:p>
          <a:p>
            <a:pPr algn="ctr"/>
            <a:r>
              <a:rPr lang="de-AT" sz="1800" i="1" dirty="0" smtClean="0">
                <a:sym typeface="Wingdings" panose="05000000000000000000" pitchFamily="2" charset="2"/>
              </a:rPr>
              <a:t>VU Wohlfahrtsstaatstheorien – WS 2017/18</a:t>
            </a:r>
            <a:endParaRPr lang="de-AT" sz="1800" i="1" dirty="0"/>
          </a:p>
        </p:txBody>
      </p:sp>
    </p:spTree>
    <p:extLst>
      <p:ext uri="{BB962C8B-B14F-4D97-AF65-F5344CB8AC3E}">
        <p14:creationId xmlns:p14="http://schemas.microsoft.com/office/powerpoint/2010/main" val="14089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Überblick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Zum Autor Paul </a:t>
            </a:r>
            <a:r>
              <a:rPr lang="de-AT" dirty="0" err="1" smtClean="0"/>
              <a:t>Pierson</a:t>
            </a:r>
            <a:r>
              <a:rPr lang="de-AT" dirty="0" smtClean="0"/>
              <a:t> </a:t>
            </a:r>
          </a:p>
          <a:p>
            <a:r>
              <a:rPr lang="de-AT" dirty="0" smtClean="0"/>
              <a:t>Ausgangslage &amp; Ziel des Textes</a:t>
            </a:r>
          </a:p>
          <a:p>
            <a:r>
              <a:rPr lang="de-AT" dirty="0" smtClean="0"/>
              <a:t>Zentrale Thesen</a:t>
            </a:r>
          </a:p>
          <a:p>
            <a:r>
              <a:rPr lang="de-AT" dirty="0" smtClean="0"/>
              <a:t>Argumente und Schlussfolgerungen </a:t>
            </a:r>
          </a:p>
          <a:p>
            <a:r>
              <a:rPr lang="de-AT" dirty="0" smtClean="0"/>
              <a:t>Kritik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2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4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928"/>
            <a:ext cx="8596668" cy="1320800"/>
          </a:xfrm>
        </p:spPr>
        <p:txBody>
          <a:bodyPr/>
          <a:lstStyle/>
          <a:p>
            <a:r>
              <a:rPr lang="de-AT" b="1" dirty="0" smtClean="0">
                <a:latin typeface="+mn-lt"/>
              </a:rPr>
              <a:t>Paul </a:t>
            </a:r>
            <a:r>
              <a:rPr lang="de-AT" b="1" dirty="0" err="1" smtClean="0">
                <a:latin typeface="+mn-lt"/>
              </a:rPr>
              <a:t>Pierson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27575"/>
            <a:ext cx="8596668" cy="3880773"/>
          </a:xfrm>
        </p:spPr>
        <p:txBody>
          <a:bodyPr>
            <a:normAutofit/>
          </a:bodyPr>
          <a:lstStyle/>
          <a:p>
            <a:r>
              <a:rPr lang="de-AT" sz="2400" dirty="0" smtClean="0">
                <a:solidFill>
                  <a:schemeClr val="tx1"/>
                </a:solidFill>
              </a:rPr>
              <a:t>US-amerikanischer </a:t>
            </a:r>
            <a:r>
              <a:rPr lang="de-AT" sz="2400" dirty="0" err="1" smtClean="0">
                <a:solidFill>
                  <a:schemeClr val="tx1"/>
                </a:solidFill>
              </a:rPr>
              <a:t>Politikwissenschafter</a:t>
            </a:r>
            <a:r>
              <a:rPr lang="de-AT" sz="2400" dirty="0" smtClean="0">
                <a:solidFill>
                  <a:schemeClr val="tx1"/>
                </a:solidFill>
              </a:rPr>
              <a:t> </a:t>
            </a:r>
            <a:br>
              <a:rPr lang="de-AT" sz="2400" dirty="0" smtClean="0">
                <a:solidFill>
                  <a:schemeClr val="tx1"/>
                </a:solidFill>
              </a:rPr>
            </a:br>
            <a:r>
              <a:rPr lang="de-AT" sz="2400" dirty="0" smtClean="0">
                <a:solidFill>
                  <a:schemeClr val="tx1"/>
                </a:solidFill>
              </a:rPr>
              <a:t>(geb. 1959)</a:t>
            </a:r>
          </a:p>
          <a:p>
            <a:pPr marL="0" indent="0">
              <a:buNone/>
            </a:pPr>
            <a:endParaRPr lang="de-AT" sz="1050" dirty="0" smtClean="0">
              <a:solidFill>
                <a:schemeClr val="tx1"/>
              </a:solidFill>
            </a:endParaRPr>
          </a:p>
          <a:p>
            <a:r>
              <a:rPr lang="de-AT" sz="2400" u="sng" dirty="0" smtClean="0">
                <a:solidFill>
                  <a:schemeClr val="tx1"/>
                </a:solidFill>
              </a:rPr>
              <a:t>Forschungsfelder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chemeClr val="tx1"/>
                </a:solidFill>
              </a:rPr>
              <a:t>Vergleichende Politikwissenschaft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chemeClr val="tx1"/>
                </a:solidFill>
              </a:rPr>
              <a:t>Wohlfahrtsstaat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chemeClr val="tx1"/>
                </a:solidFill>
              </a:rPr>
              <a:t>Öffentliche Politik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>
                <a:solidFill>
                  <a:schemeClr val="tx1"/>
                </a:solidFill>
              </a:rPr>
              <a:t>Politische Ökonomie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2000" dirty="0" smtClean="0"/>
              <a:t>Politische Entwicklung in den USA</a:t>
            </a:r>
            <a:endParaRPr lang="de-AT" sz="20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de-AT" sz="3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7" r="41647"/>
          <a:stretch/>
        </p:blipFill>
        <p:spPr>
          <a:xfrm>
            <a:off x="7315199" y="1675473"/>
            <a:ext cx="2330303" cy="2745804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3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0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Ziel des Textes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Kognitive Überlegungen zu den Globalisierungstheorien, alternative Erklärung </a:t>
            </a:r>
          </a:p>
          <a:p>
            <a:r>
              <a:rPr lang="de-AT" dirty="0"/>
              <a:t>Warnung vor einer grob vereinfachten Vorstellung von Wohlfahrtsstaaten, die von den wachsenden Kräften der Globalisierung belagert werden </a:t>
            </a:r>
          </a:p>
          <a:p>
            <a:r>
              <a:rPr lang="de-AT" dirty="0" smtClean="0"/>
              <a:t>Ableitung von politischen Handlungsempfehlungen und Umgang mit wohlfahrtsstaatlichen Herausforderungen </a:t>
            </a:r>
          </a:p>
          <a:p>
            <a:pPr marL="0" indent="0">
              <a:buNone/>
            </a:pPr>
            <a:r>
              <a:rPr lang="de-AT" dirty="0"/>
              <a:t/>
            </a:r>
            <a:br>
              <a:rPr lang="de-AT" dirty="0"/>
            </a:br>
            <a:r>
              <a:rPr lang="de-AT" dirty="0"/>
              <a:t> 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4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12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Ausgangspunkt: Globalisierungsthese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5127" y="1691322"/>
            <a:ext cx="10515600" cy="448881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AT" dirty="0" smtClean="0"/>
              <a:t>die rasant ändernde Weltwirtschaft als Ursache für die Probleme des Wohlfahrtsstaates</a:t>
            </a:r>
          </a:p>
          <a:p>
            <a:pPr lvl="1"/>
            <a:r>
              <a:rPr lang="de-AT" b="1" dirty="0" smtClean="0"/>
              <a:t>weniger </a:t>
            </a:r>
            <a:r>
              <a:rPr lang="de-AT" b="1" dirty="0"/>
              <a:t>Autonomie</a:t>
            </a:r>
            <a:r>
              <a:rPr lang="de-AT" dirty="0"/>
              <a:t> der Länder hinsichtlich der eigenen </a:t>
            </a:r>
            <a:r>
              <a:rPr lang="de-AT" dirty="0" smtClean="0"/>
              <a:t>Wirtschaftspolitik, </a:t>
            </a:r>
            <a:r>
              <a:rPr lang="de-AT" dirty="0"/>
              <a:t>da die Integration der Finanzmärkte vorrangig ist</a:t>
            </a:r>
          </a:p>
          <a:p>
            <a:pPr lvl="2"/>
            <a:r>
              <a:rPr lang="de-AT" dirty="0"/>
              <a:t>Zielvorgaben: geringe Defizite und Monetarismus (Regulierung der Geldmenge), bessere Wettbewerbsbedingungen </a:t>
            </a:r>
            <a:r>
              <a:rPr lang="de-DE" dirty="0"/>
              <a:t>um mit den NIC-Staaten (Schwellenländern) mithalten zu </a:t>
            </a:r>
            <a:r>
              <a:rPr lang="de-DE" dirty="0" smtClean="0"/>
              <a:t>können</a:t>
            </a:r>
            <a:endParaRPr lang="de-AT" dirty="0"/>
          </a:p>
          <a:p>
            <a:pPr lvl="1"/>
            <a:r>
              <a:rPr lang="de-AT" b="1" dirty="0"/>
              <a:t>konkrete Auswirkungen für WS = Grund für die Probleme des WS:</a:t>
            </a:r>
            <a:endParaRPr lang="de-AT" dirty="0"/>
          </a:p>
          <a:p>
            <a:pPr lvl="2"/>
            <a:r>
              <a:rPr lang="de-AT" dirty="0" smtClean="0"/>
              <a:t>Weniger </a:t>
            </a:r>
            <a:r>
              <a:rPr lang="de-DE" dirty="0" smtClean="0"/>
              <a:t>Staatseinnahmen</a:t>
            </a:r>
            <a:r>
              <a:rPr lang="de-DE" dirty="0"/>
              <a:t>, wenn die Unternehmensbesteuerung zurückgeht </a:t>
            </a:r>
            <a:endParaRPr lang="de-AT" dirty="0"/>
          </a:p>
          <a:p>
            <a:pPr lvl="2"/>
            <a:r>
              <a:rPr lang="de-AT" dirty="0"/>
              <a:t>Schwächung der </a:t>
            </a:r>
            <a:r>
              <a:rPr lang="de-DE" dirty="0"/>
              <a:t>Verhandlungsmacht des Staates und der </a:t>
            </a:r>
            <a:r>
              <a:rPr lang="de-DE" dirty="0" smtClean="0"/>
              <a:t>Arbeitnehmer – </a:t>
            </a:r>
            <a:r>
              <a:rPr lang="de-DE" dirty="0"/>
              <a:t>Arbeitgeber-Forderung nach Einschränkung der öffentlichen </a:t>
            </a:r>
            <a:r>
              <a:rPr lang="de-DE" dirty="0" smtClean="0"/>
              <a:t>Sozialversorgung</a:t>
            </a:r>
          </a:p>
          <a:p>
            <a:pPr marL="268288" lvl="2" indent="0">
              <a:buNone/>
              <a:tabLst>
                <a:tab pos="631825" algn="l"/>
              </a:tabLst>
            </a:pPr>
            <a:r>
              <a:rPr lang="de-DE" dirty="0"/>
              <a:t/>
            </a:r>
            <a:br>
              <a:rPr lang="de-DE" dirty="0"/>
            </a:br>
            <a:r>
              <a:rPr lang="de-AT" sz="2400" dirty="0" smtClean="0"/>
              <a:t>	verstärkter Handel und die neue Konkurrenz durch die NIC Staaten ursächlich für 	die ungleiche Einkommensverteilung, das geringe Einkommenswachstum und die 	steigende Arbeitslosigkeit</a:t>
            </a:r>
          </a:p>
          <a:p>
            <a:pPr marL="0" indent="0">
              <a:buNone/>
            </a:pPr>
            <a:endParaRPr lang="de-AT" sz="3200" dirty="0"/>
          </a:p>
        </p:txBody>
      </p:sp>
      <p:sp>
        <p:nvSpPr>
          <p:cNvPr id="4" name="Pfeil nach rechts 3"/>
          <p:cNvSpPr/>
          <p:nvPr/>
        </p:nvSpPr>
        <p:spPr>
          <a:xfrm>
            <a:off x="376518" y="5096435"/>
            <a:ext cx="1035423" cy="4706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5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48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(Kern)These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Entwicklung hin zur post-industriellen Gesellschaft mit ihren sozio-ökonomischen Umbrüchen ursächlich für aktuelle wohlfahrtsstaatliche Belastungen - Einfluss </a:t>
            </a:r>
            <a:r>
              <a:rPr lang="de-AT" dirty="0"/>
              <a:t>der Globalisierung </a:t>
            </a:r>
            <a:r>
              <a:rPr lang="de-AT" dirty="0" smtClean="0"/>
              <a:t> wird überbewertet</a:t>
            </a:r>
          </a:p>
          <a:p>
            <a:r>
              <a:rPr lang="de-AT" dirty="0" smtClean="0"/>
              <a:t>Aber: die Globalisierung hat in manchen Fällen die Belastungen intensiviert </a:t>
            </a:r>
          </a:p>
          <a:p>
            <a:r>
              <a:rPr lang="de-AT" dirty="0" smtClean="0"/>
              <a:t>Individuelle Anforderungen an die einzelnen Wohlfahrtsstaaten aufgrund unterschiedlicher Ausgangslagen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6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9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+mn-lt"/>
              </a:rPr>
              <a:t>Abhängige und Unabhängige Variable</a:t>
            </a:r>
            <a:endParaRPr lang="de-AT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 smtClean="0"/>
              <a:t>AV</a:t>
            </a:r>
            <a:r>
              <a:rPr lang="de-AT" dirty="0" smtClean="0"/>
              <a:t>: Belastung / Krise des Wohlfahrtsstaates </a:t>
            </a:r>
          </a:p>
          <a:p>
            <a:pPr lvl="1"/>
            <a:r>
              <a:rPr lang="de-AT" dirty="0" smtClean="0"/>
              <a:t>Finanzierungsdruck, Sparpolitik </a:t>
            </a:r>
          </a:p>
          <a:p>
            <a:pPr lvl="1"/>
            <a:endParaRPr lang="de-AT" dirty="0" smtClean="0"/>
          </a:p>
          <a:p>
            <a:r>
              <a:rPr lang="de-AT" b="1" dirty="0" smtClean="0"/>
              <a:t>UV</a:t>
            </a:r>
            <a:r>
              <a:rPr lang="de-AT" dirty="0" smtClean="0"/>
              <a:t>: Post-Industrielle Gesellschaft (</a:t>
            </a:r>
            <a:r>
              <a:rPr lang="de-AT" dirty="0" smtClean="0">
                <a:sym typeface="Wingdings" panose="05000000000000000000" pitchFamily="2" charset="2"/>
              </a:rPr>
              <a:t> neue sozio-ökonomische Herausforderungen für Wohlfahrtsstaat)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7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63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6" y="461944"/>
            <a:ext cx="10961391" cy="1368911"/>
          </a:xfrm>
        </p:spPr>
        <p:txBody>
          <a:bodyPr>
            <a:normAutofit/>
          </a:bodyPr>
          <a:lstStyle/>
          <a:p>
            <a:r>
              <a:rPr lang="de-AT" b="1" dirty="0">
                <a:latin typeface="+mn-lt"/>
              </a:rPr>
              <a:t>Die post-industrielle Gesellschaft als Herausforderung für den </a:t>
            </a:r>
            <a:r>
              <a:rPr lang="de-AT" b="1" dirty="0" smtClean="0">
                <a:latin typeface="+mn-lt"/>
              </a:rPr>
              <a:t>WS </a:t>
            </a:r>
            <a:r>
              <a:rPr lang="de-AT" sz="2800" b="1" dirty="0" smtClean="0">
                <a:latin typeface="+mn-lt"/>
              </a:rPr>
              <a:t>(1)</a:t>
            </a:r>
            <a:endParaRPr lang="de-AT" sz="28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5126" y="1990165"/>
            <a:ext cx="10515600" cy="4572000"/>
          </a:xfrm>
        </p:spPr>
        <p:txBody>
          <a:bodyPr>
            <a:noAutofit/>
          </a:bodyPr>
          <a:lstStyle/>
          <a:p>
            <a:r>
              <a:rPr lang="de-AT" b="1" dirty="0" smtClean="0"/>
              <a:t>Verlangsamtes Wirtschaftswachstum</a:t>
            </a:r>
          </a:p>
          <a:p>
            <a:pPr lvl="1"/>
            <a:r>
              <a:rPr lang="de-AT" sz="2000" dirty="0" smtClean="0"/>
              <a:t>Verlagerung von der Fertigung- zur Dienstleistungsindustrie</a:t>
            </a:r>
          </a:p>
          <a:p>
            <a:pPr lvl="1"/>
            <a:r>
              <a:rPr lang="de-AT" sz="2000" dirty="0"/>
              <a:t>Begrenzte Produktivitätsverbesserung </a:t>
            </a:r>
          </a:p>
          <a:p>
            <a:pPr lvl="2"/>
            <a:r>
              <a:rPr lang="de-AT" sz="1800" dirty="0"/>
              <a:t>Langsames Wirtschaftswachstum = steuerliche </a:t>
            </a:r>
            <a:r>
              <a:rPr lang="de-AT" sz="1800" dirty="0" smtClean="0"/>
              <a:t>Belastung</a:t>
            </a:r>
          </a:p>
          <a:p>
            <a:pPr lvl="2"/>
            <a:endParaRPr lang="de-AT" sz="1800" dirty="0"/>
          </a:p>
          <a:p>
            <a:r>
              <a:rPr lang="de-AT" b="1" dirty="0" smtClean="0"/>
              <a:t>Steigende Verbindlichkeiten </a:t>
            </a:r>
            <a:endParaRPr lang="de-AT" b="1" dirty="0"/>
          </a:p>
          <a:p>
            <a:pPr lvl="1"/>
            <a:r>
              <a:rPr lang="de-AT" sz="2000" dirty="0" smtClean="0"/>
              <a:t>Noch nie dagewesene Budgeteinschränkungen – Sparpolitik </a:t>
            </a:r>
          </a:p>
          <a:p>
            <a:pPr lvl="1"/>
            <a:r>
              <a:rPr lang="de-AT" sz="2000" dirty="0" smtClean="0"/>
              <a:t>Sinkende Flexibilität</a:t>
            </a:r>
          </a:p>
          <a:p>
            <a:pPr lvl="1"/>
            <a:r>
              <a:rPr lang="de-AT" sz="2000" dirty="0" smtClean="0"/>
              <a:t>Steigende Sozialleistungen </a:t>
            </a:r>
          </a:p>
          <a:p>
            <a:pPr lvl="1"/>
            <a:r>
              <a:rPr lang="de-AT" sz="2000" dirty="0" smtClean="0"/>
              <a:t>Kosten für Gesundheitswesen steigen (neu: Langzeitpflege)</a:t>
            </a:r>
            <a:endParaRPr lang="de-AT" sz="1600" dirty="0" smtClean="0"/>
          </a:p>
          <a:p>
            <a:pPr marL="457200" lvl="1" indent="0">
              <a:buNone/>
            </a:pPr>
            <a:endParaRPr lang="de-AT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8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20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6" y="325417"/>
            <a:ext cx="10961391" cy="1368911"/>
          </a:xfrm>
        </p:spPr>
        <p:txBody>
          <a:bodyPr>
            <a:normAutofit/>
          </a:bodyPr>
          <a:lstStyle/>
          <a:p>
            <a:r>
              <a:rPr lang="de-AT" b="1" dirty="0">
                <a:latin typeface="+mn-lt"/>
              </a:rPr>
              <a:t>Die post-industrielle Gesellschaft als Herausforderung für den </a:t>
            </a:r>
            <a:r>
              <a:rPr lang="de-AT" b="1" dirty="0" smtClean="0">
                <a:latin typeface="+mn-lt"/>
              </a:rPr>
              <a:t>WS</a:t>
            </a:r>
            <a:r>
              <a:rPr lang="de-AT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de-AT" sz="2800" b="1" dirty="0" smtClean="0">
                <a:latin typeface="+mn-lt"/>
              </a:rPr>
              <a:t>(2)</a:t>
            </a:r>
            <a:endParaRPr lang="de-AT" sz="28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5126" y="1990165"/>
            <a:ext cx="10515600" cy="4572000"/>
          </a:xfrm>
        </p:spPr>
        <p:txBody>
          <a:bodyPr>
            <a:noAutofit/>
          </a:bodyPr>
          <a:lstStyle/>
          <a:p>
            <a:r>
              <a:rPr lang="de-AT" b="1" dirty="0" smtClean="0"/>
              <a:t>Demografischer Wandel</a:t>
            </a:r>
          </a:p>
          <a:p>
            <a:pPr lvl="1"/>
            <a:r>
              <a:rPr lang="de-AT" sz="2000" dirty="0"/>
              <a:t>Alternde Gesellschaft, sinkende Geburtenrate</a:t>
            </a:r>
          </a:p>
          <a:p>
            <a:pPr lvl="1"/>
            <a:r>
              <a:rPr lang="de-AT" sz="2000" dirty="0"/>
              <a:t>Finanzierungsprobleme im Sinne des Generationenvertrages, insbesondere wenn Baby-</a:t>
            </a:r>
            <a:r>
              <a:rPr lang="de-AT" sz="2000" dirty="0" err="1"/>
              <a:t>Boomer</a:t>
            </a:r>
            <a:r>
              <a:rPr lang="de-AT" sz="2000" dirty="0"/>
              <a:t>-Generation in </a:t>
            </a:r>
            <a:r>
              <a:rPr lang="de-AT" sz="2000" dirty="0" smtClean="0"/>
              <a:t>Pension</a:t>
            </a:r>
          </a:p>
          <a:p>
            <a:pPr marL="457200" lvl="1" indent="0">
              <a:buNone/>
            </a:pPr>
            <a:endParaRPr lang="de-AT" sz="1400" dirty="0"/>
          </a:p>
          <a:p>
            <a:r>
              <a:rPr lang="de-AT" b="1" dirty="0" smtClean="0"/>
              <a:t>Veränderte Haushaltsstrukturen</a:t>
            </a:r>
          </a:p>
          <a:p>
            <a:pPr lvl="1"/>
            <a:r>
              <a:rPr lang="de-AT" sz="2000" dirty="0" smtClean="0"/>
              <a:t>Anstieg der Erwerbsarbeit bei Frauen</a:t>
            </a:r>
            <a:r>
              <a:rPr lang="de-AT" sz="2000" dirty="0"/>
              <a:t>: </a:t>
            </a:r>
            <a:r>
              <a:rPr lang="de-AT" sz="2000" i="1" dirty="0"/>
              <a:t>politische Maßnahmen zur Vereinbarkeit von Beruf &amp; Familie, Betreuungseinrichtungen </a:t>
            </a:r>
            <a:r>
              <a:rPr lang="de-AT" sz="1600" i="1" dirty="0"/>
              <a:t>(positiv: wirtschaftliche </a:t>
            </a:r>
            <a:r>
              <a:rPr lang="de-AT" sz="1600" i="1" dirty="0" smtClean="0"/>
              <a:t>Selbstständigkeit, höheres Steueraufkommen)</a:t>
            </a:r>
          </a:p>
          <a:p>
            <a:pPr lvl="1"/>
            <a:r>
              <a:rPr lang="de-AT" sz="2000" dirty="0"/>
              <a:t>Rückgang der Geburtenrate</a:t>
            </a:r>
            <a:r>
              <a:rPr lang="de-AT" sz="2000" dirty="0" smtClean="0"/>
              <a:t>:</a:t>
            </a:r>
            <a:r>
              <a:rPr lang="de-AT" sz="2000" i="1" dirty="0" smtClean="0"/>
              <a:t> Finanzierungsprobleme im Sinne des Generationenvertrages</a:t>
            </a:r>
          </a:p>
          <a:p>
            <a:pPr marL="722313" lvl="2" indent="-277813"/>
            <a:r>
              <a:rPr lang="de-AT" dirty="0"/>
              <a:t>Rückgang der Haushaltsgröße</a:t>
            </a:r>
            <a:r>
              <a:rPr lang="de-AT" i="1" dirty="0" smtClean="0"/>
              <a:t>: </a:t>
            </a:r>
            <a:r>
              <a:rPr lang="de-AT" sz="1600" i="1" dirty="0" smtClean="0"/>
              <a:t> </a:t>
            </a:r>
            <a:r>
              <a:rPr lang="de-AT" i="1" dirty="0"/>
              <a:t>je kleiner </a:t>
            </a:r>
            <a:r>
              <a:rPr lang="de-AT" i="1" dirty="0" smtClean="0"/>
              <a:t>Haushalt</a:t>
            </a:r>
            <a:r>
              <a:rPr lang="de-AT" i="1" dirty="0"/>
              <a:t>, desto eher wird Hilfe von außen </a:t>
            </a:r>
            <a:r>
              <a:rPr lang="de-AT" i="1" dirty="0" smtClean="0"/>
              <a:t>benötigt</a:t>
            </a:r>
          </a:p>
          <a:p>
            <a:pPr marL="722313" lvl="2" indent="-277813"/>
            <a:r>
              <a:rPr lang="de-AT" dirty="0"/>
              <a:t>Anstieg der Alleinerziehenden</a:t>
            </a:r>
            <a:r>
              <a:rPr lang="de-AT" dirty="0" smtClean="0"/>
              <a:t>: </a:t>
            </a:r>
            <a:r>
              <a:rPr lang="de-AT" i="1" dirty="0" smtClean="0"/>
              <a:t>höhere </a:t>
            </a:r>
            <a:r>
              <a:rPr lang="de-AT" i="1" dirty="0"/>
              <a:t>Armutsgefährdung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Post-Industrial Pressures on the Mature Welfare States (Pierson, 2001)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8126-EB47-4954-87AC-25385A073802}" type="slidenum">
              <a:rPr lang="de-AT" smtClean="0"/>
              <a:t>9</a:t>
            </a:fld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18.10.2017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98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881</Words>
  <Application>Microsoft Office PowerPoint</Application>
  <PresentationFormat>Benutzerdefiniert</PresentationFormat>
  <Paragraphs>141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HDOfficeLightV0</vt:lpstr>
      <vt:lpstr>Post-Industrial Pressures on the Mature Welfare States »Paul Pierson (2001)«</vt:lpstr>
      <vt:lpstr>Überblick</vt:lpstr>
      <vt:lpstr>Paul Pierson</vt:lpstr>
      <vt:lpstr>Ziel des Textes</vt:lpstr>
      <vt:lpstr>Ausgangspunkt: Globalisierungsthese</vt:lpstr>
      <vt:lpstr>(Kern)These</vt:lpstr>
      <vt:lpstr>Abhängige und Unabhängige Variable</vt:lpstr>
      <vt:lpstr>Die post-industrielle Gesellschaft als Herausforderung für den WS (1)</vt:lpstr>
      <vt:lpstr>Die post-industrielle Gesellschaft als Herausforderung für den WS (2)</vt:lpstr>
      <vt:lpstr>Politische Auswirkungen (1)</vt:lpstr>
      <vt:lpstr>Politische Auswirkungen (2)</vt:lpstr>
      <vt:lpstr>Resümee</vt:lpstr>
      <vt:lpstr>Kritische Anmerkungen zum Text</vt:lpstr>
      <vt:lpstr>Diskussion </vt:lpstr>
      <vt:lpstr>Danke für die Aufmerksamkeit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„Post-Industrial Pressures on the Mature Welfare States“ » Paul Pierson (2001)«</dc:title>
  <dc:creator>Julia Gnedt</dc:creator>
  <cp:lastModifiedBy>AK110192</cp:lastModifiedBy>
  <cp:revision>69</cp:revision>
  <dcterms:created xsi:type="dcterms:W3CDTF">2017-10-09T09:46:15Z</dcterms:created>
  <dcterms:modified xsi:type="dcterms:W3CDTF">2017-10-18T07:04:22Z</dcterms:modified>
</cp:coreProperties>
</file>