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0"/>
  </p:handoutMasterIdLst>
  <p:sldIdLst>
    <p:sldId id="266" r:id="rId2"/>
    <p:sldId id="267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57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</p:sldIdLst>
  <p:sldSz cx="9144000" cy="6858000" type="screen4x3"/>
  <p:notesSz cx="6669088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8" y="-8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9362" cy="493713"/>
          </a:xfrm>
          <a:prstGeom prst="rect">
            <a:avLst/>
          </a:prstGeom>
        </p:spPr>
        <p:txBody>
          <a:bodyPr vert="horz" lIns="91029" tIns="45515" rIns="91029" bIns="45515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8156" y="1"/>
            <a:ext cx="2889362" cy="493713"/>
          </a:xfrm>
          <a:prstGeom prst="rect">
            <a:avLst/>
          </a:prstGeom>
        </p:spPr>
        <p:txBody>
          <a:bodyPr vert="horz" lIns="91029" tIns="45515" rIns="91029" bIns="45515" rtlCol="0"/>
          <a:lstStyle>
            <a:lvl1pPr algn="r">
              <a:defRPr sz="1200"/>
            </a:lvl1pPr>
          </a:lstStyle>
          <a:p>
            <a:fld id="{BC5186EE-0314-4A55-A2F7-83B135B38178}" type="datetimeFigureOut">
              <a:rPr lang="de-AT" smtClean="0"/>
              <a:t>06.06.2016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377363"/>
            <a:ext cx="2889362" cy="493712"/>
          </a:xfrm>
          <a:prstGeom prst="rect">
            <a:avLst/>
          </a:prstGeom>
        </p:spPr>
        <p:txBody>
          <a:bodyPr vert="horz" lIns="91029" tIns="45515" rIns="91029" bIns="45515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8156" y="9377363"/>
            <a:ext cx="2889362" cy="493712"/>
          </a:xfrm>
          <a:prstGeom prst="rect">
            <a:avLst/>
          </a:prstGeom>
        </p:spPr>
        <p:txBody>
          <a:bodyPr vert="horz" lIns="91029" tIns="45515" rIns="91029" bIns="45515" rtlCol="0" anchor="b"/>
          <a:lstStyle>
            <a:lvl1pPr algn="r">
              <a:defRPr sz="1200"/>
            </a:lvl1pPr>
          </a:lstStyle>
          <a:p>
            <a:fld id="{D0990B68-7D69-4109-B2CE-5865206969C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214813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Titel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25" name="Untertitel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31" name="Datumsplatzhalt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A6C13E9-61B1-4B4D-BB74-04D84C1C57D4}" type="datetimeFigureOut">
              <a:rPr lang="de-DE"/>
              <a:pPr/>
              <a:t>06.06.2016</a:t>
            </a:fld>
            <a:endParaRPr lang="de-DE"/>
          </a:p>
        </p:txBody>
      </p:sp>
      <p:sp>
        <p:nvSpPr>
          <p:cNvPr id="18" name="Fußzeilenplatzhalt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C1A2535-DD55-4E62-81B5-A8CC65651BFC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13283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6C13E9-61B1-4B4D-BB74-04D84C1C57D4}" type="datetimeFigureOut">
              <a:rPr lang="de-DE" smtClean="0">
                <a:solidFill>
                  <a:srgbClr val="B13F9A"/>
                </a:solidFill>
              </a:rPr>
              <a:pPr/>
              <a:t>06.06.2016</a:t>
            </a:fld>
            <a:endParaRPr lang="de-DE">
              <a:solidFill>
                <a:srgbClr val="B13F9A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>
              <a:solidFill>
                <a:srgbClr val="B13F9A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1A2535-DD55-4E62-81B5-A8CC65651BFC}" type="slidenum">
              <a:rPr lang="de-DE" smtClean="0">
                <a:solidFill>
                  <a:srgbClr val="B13F9A"/>
                </a:solidFill>
              </a:rPr>
              <a:pPr/>
              <a:t>‹Nr.›</a:t>
            </a:fld>
            <a:endParaRPr lang="de-DE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133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A6C13E9-61B1-4B4D-BB74-04D84C1C57D4}" type="datetimeFigureOut">
              <a:rPr lang="de-DE" smtClean="0">
                <a:solidFill>
                  <a:srgbClr val="B13F9A"/>
                </a:solidFill>
              </a:rPr>
              <a:pPr/>
              <a:t>06.06.2016</a:t>
            </a:fld>
            <a:endParaRPr lang="de-DE">
              <a:solidFill>
                <a:srgbClr val="B13F9A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de-DE">
              <a:solidFill>
                <a:srgbClr val="B13F9A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C1A2535-DD55-4E62-81B5-A8CC65651BFC}" type="slidenum">
              <a:rPr lang="de-DE" smtClean="0">
                <a:solidFill>
                  <a:srgbClr val="B13F9A"/>
                </a:solidFill>
              </a:rPr>
              <a:pPr/>
              <a:t>‹Nr.›</a:t>
            </a:fld>
            <a:endParaRPr lang="de-DE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621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6C13E9-61B1-4B4D-BB74-04D84C1C57D4}" type="datetimeFigureOut">
              <a:rPr lang="de-DE" smtClean="0">
                <a:solidFill>
                  <a:srgbClr val="B13F9A"/>
                </a:solidFill>
              </a:rPr>
              <a:pPr/>
              <a:t>06.06.2016</a:t>
            </a:fld>
            <a:endParaRPr lang="de-DE">
              <a:solidFill>
                <a:srgbClr val="B13F9A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>
              <a:solidFill>
                <a:srgbClr val="B13F9A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1A2535-DD55-4E62-81B5-A8CC65651BFC}" type="slidenum">
              <a:rPr lang="de-DE" smtClean="0">
                <a:solidFill>
                  <a:srgbClr val="B13F9A"/>
                </a:solidFill>
              </a:rPr>
              <a:pPr/>
              <a:t>‹Nr.›</a:t>
            </a:fld>
            <a:endParaRPr lang="de-DE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539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A6C13E9-61B1-4B4D-BB74-04D84C1C57D4}" type="datetimeFigureOut">
              <a:rPr lang="de-DE" smtClean="0">
                <a:solidFill>
                  <a:srgbClr val="B13F9A"/>
                </a:solidFill>
              </a:rPr>
              <a:pPr/>
              <a:t>06.06.2016</a:t>
            </a:fld>
            <a:endParaRPr lang="de-DE">
              <a:solidFill>
                <a:srgbClr val="B13F9A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de-DE">
              <a:solidFill>
                <a:srgbClr val="B13F9A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C1A2535-DD55-4E62-81B5-A8CC65651BFC}" type="slidenum">
              <a:rPr lang="de-DE" smtClean="0">
                <a:solidFill>
                  <a:srgbClr val="B13F9A"/>
                </a:solidFill>
              </a:rPr>
              <a:pPr/>
              <a:t>‹Nr.›</a:t>
            </a:fld>
            <a:endParaRPr lang="de-DE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5900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6C13E9-61B1-4B4D-BB74-04D84C1C57D4}" type="datetimeFigureOut">
              <a:rPr lang="de-DE" smtClean="0">
                <a:solidFill>
                  <a:srgbClr val="B13F9A"/>
                </a:solidFill>
              </a:rPr>
              <a:pPr/>
              <a:t>06.06.2016</a:t>
            </a:fld>
            <a:endParaRPr lang="de-DE">
              <a:solidFill>
                <a:srgbClr val="B13F9A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>
              <a:solidFill>
                <a:srgbClr val="B13F9A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1A2535-DD55-4E62-81B5-A8CC65651BFC}" type="slidenum">
              <a:rPr lang="de-DE" smtClean="0">
                <a:solidFill>
                  <a:srgbClr val="B13F9A"/>
                </a:solidFill>
              </a:rPr>
              <a:pPr/>
              <a:t>‹Nr.›</a:t>
            </a:fld>
            <a:endParaRPr lang="de-DE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367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6C13E9-61B1-4B4D-BB74-04D84C1C57D4}" type="datetimeFigureOut">
              <a:rPr lang="de-DE" smtClean="0">
                <a:solidFill>
                  <a:srgbClr val="B13F9A"/>
                </a:solidFill>
              </a:rPr>
              <a:pPr/>
              <a:t>06.06.2016</a:t>
            </a:fld>
            <a:endParaRPr lang="de-DE">
              <a:solidFill>
                <a:srgbClr val="B13F9A"/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>
              <a:solidFill>
                <a:srgbClr val="B13F9A"/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1A2535-DD55-4E62-81B5-A8CC65651BFC}" type="slidenum">
              <a:rPr lang="de-DE" smtClean="0">
                <a:solidFill>
                  <a:srgbClr val="B13F9A"/>
                </a:solidFill>
              </a:rPr>
              <a:pPr/>
              <a:t>‹Nr.›</a:t>
            </a:fld>
            <a:endParaRPr lang="de-DE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820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6C13E9-61B1-4B4D-BB74-04D84C1C57D4}" type="datetimeFigureOut">
              <a:rPr lang="de-DE" smtClean="0">
                <a:solidFill>
                  <a:srgbClr val="B13F9A"/>
                </a:solidFill>
              </a:rPr>
              <a:pPr/>
              <a:t>06.06.2016</a:t>
            </a:fld>
            <a:endParaRPr lang="de-DE">
              <a:solidFill>
                <a:srgbClr val="B13F9A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>
              <a:solidFill>
                <a:srgbClr val="B13F9A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1A2535-DD55-4E62-81B5-A8CC65651BFC}" type="slidenum">
              <a:rPr lang="de-DE" smtClean="0">
                <a:solidFill>
                  <a:srgbClr val="B13F9A"/>
                </a:solidFill>
              </a:rPr>
              <a:pPr/>
              <a:t>‹Nr.›</a:t>
            </a:fld>
            <a:endParaRPr lang="de-DE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290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A6C13E9-61B1-4B4D-BB74-04D84C1C57D4}" type="datetimeFigureOut">
              <a:rPr lang="de-DE" smtClean="0">
                <a:solidFill>
                  <a:srgbClr val="B13F9A"/>
                </a:solidFill>
              </a:rPr>
              <a:pPr/>
              <a:t>06.06.2016</a:t>
            </a:fld>
            <a:endParaRPr lang="de-DE">
              <a:solidFill>
                <a:srgbClr val="B13F9A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de-DE">
              <a:solidFill>
                <a:srgbClr val="B13F9A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1A2535-DD55-4E62-81B5-A8CC65651BFC}" type="slidenum">
              <a:rPr lang="de-DE" smtClean="0">
                <a:solidFill>
                  <a:srgbClr val="B13F9A"/>
                </a:solidFill>
              </a:rPr>
              <a:pPr/>
              <a:t>‹Nr.›</a:t>
            </a:fld>
            <a:endParaRPr lang="de-DE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016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6C13E9-61B1-4B4D-BB74-04D84C1C57D4}" type="datetimeFigureOut">
              <a:rPr lang="de-DE" smtClean="0">
                <a:solidFill>
                  <a:srgbClr val="B13F9A"/>
                </a:solidFill>
              </a:rPr>
              <a:pPr/>
              <a:t>06.06.2016</a:t>
            </a:fld>
            <a:endParaRPr lang="de-DE">
              <a:solidFill>
                <a:srgbClr val="B13F9A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>
              <a:solidFill>
                <a:srgbClr val="B13F9A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1A2535-DD55-4E62-81B5-A8CC65651BFC}" type="slidenum">
              <a:rPr lang="de-DE" smtClean="0">
                <a:solidFill>
                  <a:srgbClr val="B13F9A"/>
                </a:solidFill>
              </a:rPr>
              <a:pPr/>
              <a:t>‹Nr.›</a:t>
            </a:fld>
            <a:endParaRPr lang="de-DE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858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6C13E9-61B1-4B4D-BB74-04D84C1C57D4}" type="datetimeFigureOut">
              <a:rPr lang="de-DE" smtClean="0">
                <a:solidFill>
                  <a:srgbClr val="F4E7ED"/>
                </a:solidFill>
              </a:rPr>
              <a:pPr/>
              <a:t>06.06.2016</a:t>
            </a:fld>
            <a:endParaRPr lang="de-DE">
              <a:solidFill>
                <a:srgbClr val="F4E7ED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>
              <a:solidFill>
                <a:srgbClr val="F4E7ED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1A2535-DD55-4E62-81B5-A8CC65651BFC}" type="slidenum">
              <a:rPr lang="de-DE" smtClean="0">
                <a:solidFill>
                  <a:srgbClr val="F4E7ED"/>
                </a:solidFill>
              </a:rPr>
              <a:pPr/>
              <a:t>‹Nr.›</a:t>
            </a:fld>
            <a:endParaRPr lang="de-DE">
              <a:solidFill>
                <a:srgbClr val="F4E7ED"/>
              </a:solidFill>
            </a:endParaRPr>
          </a:p>
        </p:txBody>
      </p:sp>
      <p:sp>
        <p:nvSpPr>
          <p:cNvPr id="10" name="Bildplatzhalt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0567496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1" name="Textplatzhalt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27" name="Datumsplatzhalt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A6C13E9-61B1-4B4D-BB74-04D84C1C57D4}" type="datetimeFigureOut">
              <a:rPr lang="de-DE" smtClean="0">
                <a:solidFill>
                  <a:srgbClr val="B13F9A"/>
                </a:solidFill>
              </a:rPr>
              <a:pPr/>
              <a:t>06.06.2016</a:t>
            </a:fld>
            <a:endParaRPr lang="de-DE">
              <a:solidFill>
                <a:srgbClr val="B13F9A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de-DE">
              <a:solidFill>
                <a:srgbClr val="B13F9A"/>
              </a:solidFill>
            </a:endParaRPr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C1A2535-DD55-4E62-81B5-A8CC65651BFC}" type="slidenum">
              <a:rPr lang="de-DE" smtClean="0">
                <a:solidFill>
                  <a:srgbClr val="B13F9A"/>
                </a:solidFill>
              </a:rPr>
              <a:pPr/>
              <a:t>‹Nr.›</a:t>
            </a:fld>
            <a:endParaRPr lang="de-DE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545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err="1" smtClean="0"/>
              <a:t>Forschungs</a:t>
            </a:r>
            <a:r>
              <a:rPr lang="de-AT" dirty="0" smtClean="0"/>
              <a:t/>
            </a:r>
            <a:br>
              <a:rPr lang="de-AT" dirty="0" smtClean="0"/>
            </a:br>
            <a:r>
              <a:rPr lang="de-AT" dirty="0" err="1" smtClean="0"/>
              <a:t>ergebnisse</a:t>
            </a:r>
            <a:r>
              <a:rPr lang="de-AT" dirty="0" smtClean="0"/>
              <a:t> zu Vorurteilen</a:t>
            </a:r>
            <a:endParaRPr lang="de-AT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2553432"/>
          </a:xfrm>
        </p:spPr>
        <p:txBody>
          <a:bodyPr>
            <a:normAutofit fontScale="92500" lnSpcReduction="20000"/>
          </a:bodyPr>
          <a:lstStyle/>
          <a:p>
            <a:r>
              <a:rPr lang="de-AT" dirty="0" err="1" smtClean="0"/>
              <a:t>Zsf</a:t>
            </a:r>
            <a:r>
              <a:rPr lang="de-AT" dirty="0" smtClean="0"/>
              <a:t>. Alexander Thomas</a:t>
            </a:r>
          </a:p>
          <a:p>
            <a:r>
              <a:rPr lang="de-AT" dirty="0" smtClean="0"/>
              <a:t>Online Enzyklopädie der Erziehungswissenschaften</a:t>
            </a:r>
          </a:p>
          <a:p>
            <a:endParaRPr lang="de-AT" dirty="0"/>
          </a:p>
          <a:p>
            <a:endParaRPr lang="de-AT" dirty="0" smtClean="0"/>
          </a:p>
          <a:p>
            <a:r>
              <a:rPr lang="de-AT" dirty="0" smtClean="0"/>
              <a:t>UE Sprachen, Kulturen und Religionen in Bildungskontexten SS 2016</a:t>
            </a:r>
          </a:p>
          <a:p>
            <a:r>
              <a:rPr lang="de-AT" dirty="0" smtClean="0"/>
              <a:t>Herzog-Punzenberger &amp; </a:t>
            </a:r>
            <a:r>
              <a:rPr lang="de-AT" dirty="0" err="1" smtClean="0"/>
              <a:t>Kreissler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825665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/>
              <a:t>Funktionen von </a:t>
            </a:r>
            <a:r>
              <a:rPr lang="de-AT" dirty="0" err="1" smtClean="0"/>
              <a:t>vorurteilen</a:t>
            </a:r>
            <a:r>
              <a:rPr lang="de-AT" dirty="0" smtClean="0"/>
              <a:t/>
            </a:r>
            <a:br>
              <a:rPr lang="de-AT" dirty="0" smtClean="0"/>
            </a:br>
            <a:endParaRPr lang="de-AT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545" y="1340768"/>
            <a:ext cx="6538118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43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/>
              <a:t>Funktionen von </a:t>
            </a:r>
            <a:r>
              <a:rPr lang="de-AT" dirty="0" err="1" smtClean="0"/>
              <a:t>vorurteilen</a:t>
            </a:r>
            <a:r>
              <a:rPr lang="de-AT" dirty="0" smtClean="0"/>
              <a:t/>
            </a:r>
            <a:br>
              <a:rPr lang="de-AT" dirty="0" smtClean="0"/>
            </a:br>
            <a:endParaRPr lang="de-AT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270" y="1196752"/>
            <a:ext cx="6561583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860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Theorie sozialer Identität</a:t>
            </a:r>
            <a:br>
              <a:rPr lang="de-AT" dirty="0" smtClean="0"/>
            </a:br>
            <a:endParaRPr lang="de-AT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677" y="1071188"/>
            <a:ext cx="7493497" cy="5310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22646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Notwendige </a:t>
            </a:r>
            <a:r>
              <a:rPr lang="de-AT" dirty="0" err="1" smtClean="0"/>
              <a:t>bedingungen</a:t>
            </a:r>
            <a:r>
              <a:rPr lang="de-AT" dirty="0" smtClean="0"/>
              <a:t> zum </a:t>
            </a:r>
            <a:r>
              <a:rPr lang="de-AT" dirty="0" err="1" smtClean="0"/>
              <a:t>abbau</a:t>
            </a:r>
            <a:r>
              <a:rPr lang="de-AT" dirty="0" smtClean="0"/>
              <a:t> von </a:t>
            </a:r>
            <a:r>
              <a:rPr lang="de-AT" dirty="0" err="1" smtClean="0"/>
              <a:t>vorurteilen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de-AT" dirty="0" smtClean="0"/>
              <a:t>Aufbau wechselseitiger Abhängigkeiten</a:t>
            </a:r>
          </a:p>
          <a:p>
            <a:pPr marL="514350" indent="-514350">
              <a:buAutoNum type="arabicPeriod"/>
            </a:pPr>
            <a:r>
              <a:rPr lang="de-AT" dirty="0" smtClean="0"/>
              <a:t>Gemeinsame Ziele entwickeln/anstreben u darauf hinarbeiten</a:t>
            </a:r>
          </a:p>
          <a:p>
            <a:pPr marL="514350" indent="-514350">
              <a:buAutoNum type="arabicPeriod"/>
            </a:pPr>
            <a:r>
              <a:rPr lang="de-AT" dirty="0" smtClean="0"/>
              <a:t>Gleichen Status herstellen</a:t>
            </a:r>
          </a:p>
          <a:p>
            <a:pPr marL="514350" indent="-514350">
              <a:buAutoNum type="arabicPeriod"/>
            </a:pPr>
            <a:r>
              <a:rPr lang="de-AT" dirty="0" smtClean="0"/>
              <a:t>Möglichkeiten zu vermehrten Kontakten organisieren</a:t>
            </a:r>
          </a:p>
          <a:p>
            <a:pPr marL="514350" indent="-514350">
              <a:buAutoNum type="arabicPeriod"/>
            </a:pPr>
            <a:r>
              <a:rPr lang="de-AT" dirty="0" smtClean="0"/>
              <a:t>Zwanglos miteinander umgehen</a:t>
            </a:r>
          </a:p>
          <a:p>
            <a:pPr marL="514350" indent="-514350">
              <a:buAutoNum type="arabicPeriod"/>
            </a:pPr>
            <a:r>
              <a:rPr lang="de-AT" dirty="0" smtClean="0"/>
              <a:t>Gleichheit als soziale Norm des miteinander Umgehens akzeptieren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541294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Interventionen zum </a:t>
            </a:r>
            <a:r>
              <a:rPr lang="de-AT" dirty="0" err="1" smtClean="0"/>
              <a:t>abbau</a:t>
            </a:r>
            <a:r>
              <a:rPr lang="de-AT" dirty="0" smtClean="0"/>
              <a:t> von </a:t>
            </a:r>
            <a:r>
              <a:rPr lang="de-AT" dirty="0" err="1" smtClean="0"/>
              <a:t>vorurteilen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de-AT" dirty="0" smtClean="0"/>
              <a:t>Schaffung von Kontaktmöglichkeiten</a:t>
            </a:r>
          </a:p>
          <a:p>
            <a:pPr marL="0" indent="0">
              <a:buNone/>
            </a:pPr>
            <a:endParaRPr lang="de-AT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433" y="2213398"/>
            <a:ext cx="7659641" cy="2727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49167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Interventionen zum </a:t>
            </a:r>
            <a:r>
              <a:rPr lang="de-AT" dirty="0" err="1" smtClean="0"/>
              <a:t>abbau</a:t>
            </a:r>
            <a:r>
              <a:rPr lang="de-AT" dirty="0" smtClean="0"/>
              <a:t> von </a:t>
            </a:r>
            <a:r>
              <a:rPr lang="de-AT" dirty="0" err="1" smtClean="0"/>
              <a:t>vorurteilen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dirty="0" smtClean="0"/>
              <a:t>2. Gesellschaftliche, institutionelle und soziale Unterstützung</a:t>
            </a:r>
            <a:endParaRPr lang="de-AT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38" y="3140968"/>
            <a:ext cx="7893813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60045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Interventionen zum </a:t>
            </a:r>
            <a:r>
              <a:rPr lang="de-AT" dirty="0" err="1" smtClean="0"/>
              <a:t>abbau</a:t>
            </a:r>
            <a:r>
              <a:rPr lang="de-AT" dirty="0" smtClean="0"/>
              <a:t> von </a:t>
            </a:r>
            <a:r>
              <a:rPr lang="de-AT" dirty="0" err="1" smtClean="0"/>
              <a:t>vorurteilen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dirty="0" smtClean="0"/>
              <a:t>3. Entwicklung gemeinsamer und bedeutsamer Ziele</a:t>
            </a:r>
          </a:p>
          <a:p>
            <a:pPr marL="0" indent="0">
              <a:buNone/>
            </a:pPr>
            <a:endParaRPr lang="de-AT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325" y="2871788"/>
            <a:ext cx="7612894" cy="1637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88588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Interventionen zum </a:t>
            </a:r>
            <a:r>
              <a:rPr lang="de-AT" dirty="0" err="1" smtClean="0"/>
              <a:t>abbau</a:t>
            </a:r>
            <a:r>
              <a:rPr lang="de-AT" dirty="0" smtClean="0"/>
              <a:t> von </a:t>
            </a:r>
            <a:r>
              <a:rPr lang="de-AT" dirty="0" err="1" smtClean="0"/>
              <a:t>vorurteilen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dirty="0" smtClean="0"/>
              <a:t>4. Intergruppenkontakt</a:t>
            </a:r>
          </a:p>
          <a:p>
            <a:pPr marL="0" indent="0">
              <a:buNone/>
            </a:pPr>
            <a:endParaRPr lang="de-AT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204864"/>
            <a:ext cx="6283279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49623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Interventionen zum </a:t>
            </a:r>
            <a:r>
              <a:rPr lang="de-AT" dirty="0" err="1" smtClean="0"/>
              <a:t>abbau</a:t>
            </a:r>
            <a:r>
              <a:rPr lang="de-AT" dirty="0" smtClean="0"/>
              <a:t> von </a:t>
            </a:r>
            <a:r>
              <a:rPr lang="de-AT" dirty="0" err="1" smtClean="0"/>
              <a:t>vorurteilen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dirty="0"/>
              <a:t>5</a:t>
            </a:r>
            <a:r>
              <a:rPr lang="de-AT" dirty="0" smtClean="0"/>
              <a:t>. Individuelle Interventionen</a:t>
            </a:r>
          </a:p>
          <a:p>
            <a:pPr marL="0" indent="0">
              <a:buNone/>
            </a:pPr>
            <a:endParaRPr lang="de-AT" dirty="0" smtClean="0"/>
          </a:p>
          <a:p>
            <a:pPr marL="0" indent="0">
              <a:buNone/>
            </a:pPr>
            <a:endParaRPr lang="de-AT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284186"/>
            <a:ext cx="51435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642" y="2989036"/>
            <a:ext cx="5124450" cy="384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6200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Vorurteile erkennen und abbauen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 err="1" smtClean="0"/>
              <a:t>VORurteil</a:t>
            </a:r>
            <a:r>
              <a:rPr lang="de-AT" dirty="0" smtClean="0"/>
              <a:t> = Arroganz des Nichtwissenden</a:t>
            </a:r>
          </a:p>
          <a:p>
            <a:r>
              <a:rPr lang="de-AT" dirty="0" smtClean="0"/>
              <a:t>Urteile sollen gut überlegt sein und auf differenzierter </a:t>
            </a:r>
            <a:r>
              <a:rPr lang="de-AT" dirty="0"/>
              <a:t>K</a:t>
            </a:r>
            <a:r>
              <a:rPr lang="de-AT" dirty="0" smtClean="0"/>
              <a:t>enntnis über etwas beruhen </a:t>
            </a:r>
          </a:p>
          <a:p>
            <a:endParaRPr lang="de-AT" dirty="0" smtClean="0"/>
          </a:p>
          <a:p>
            <a:pPr marL="0" indent="0">
              <a:buNone/>
            </a:pPr>
            <a:r>
              <a:rPr lang="de-AT" dirty="0" smtClean="0"/>
              <a:t>Sozialpsychologische Forschung:</a:t>
            </a:r>
          </a:p>
          <a:p>
            <a:pPr marL="0" indent="0">
              <a:buNone/>
            </a:pPr>
            <a:r>
              <a:rPr lang="de-AT" dirty="0" smtClean="0"/>
              <a:t>Vorurteile = Unterkategorie sozialer Einstellungen</a:t>
            </a:r>
          </a:p>
          <a:p>
            <a:pPr marL="0" indent="0">
              <a:buNone/>
            </a:pPr>
            <a:r>
              <a:rPr lang="de-AT" dirty="0" smtClean="0"/>
              <a:t>Intergruppenpsychologie: was passiert, wenn Menschen, die von sich annehmen, dass sie unterschiedlichen Gruppen angehören, miteinander interagieren</a:t>
            </a:r>
          </a:p>
          <a:p>
            <a:pPr marL="0" indent="0">
              <a:buNone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448230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Geschichte der </a:t>
            </a:r>
            <a:r>
              <a:rPr lang="de-AT" dirty="0" err="1" smtClean="0"/>
              <a:t>vorurteilsforschung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Kontakthypothese (1951 Deutsch &amp; </a:t>
            </a:r>
            <a:r>
              <a:rPr lang="de-AT" dirty="0" err="1" smtClean="0"/>
              <a:t>Colling</a:t>
            </a:r>
            <a:r>
              <a:rPr lang="de-AT" dirty="0" smtClean="0"/>
              <a:t>, USA)</a:t>
            </a:r>
          </a:p>
          <a:p>
            <a:pPr marL="0" indent="0">
              <a:buNone/>
            </a:pPr>
            <a:r>
              <a:rPr lang="de-A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Vermutung</a:t>
            </a:r>
            <a:r>
              <a:rPr lang="de-AT" dirty="0" smtClean="0"/>
              <a:t>: Positiver Einstellungswandel </a:t>
            </a:r>
            <a:r>
              <a:rPr lang="de-AT" dirty="0" err="1" smtClean="0"/>
              <a:t>zw</a:t>
            </a:r>
            <a:r>
              <a:rPr lang="de-AT" dirty="0" smtClean="0"/>
              <a:t> weißer u schwarzer Bevölkerung nach Aufhebung der Rassentrennung beim Wohnen u in Schulen, Statusannäherung, gemeiner Ziele, erhöhter Sympathiewerte, Bedürfnis nach Intensivierung der Kontakte</a:t>
            </a:r>
          </a:p>
          <a:p>
            <a:r>
              <a:rPr lang="de-AT" dirty="0" smtClean="0"/>
              <a:t>Spätere Forschungen ergaben keine Minderung der Vorurteile =&gt; Gruppen blieben hauptsächlich unter sich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376001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Wie?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AT" dirty="0" smtClean="0"/>
              <a:t>Einzelne Personen einer Gruppe nehmen sich und einzelne der anderen Gruppe nicht notwendigerweise als typische </a:t>
            </a:r>
            <a:r>
              <a:rPr lang="de-AT" dirty="0" err="1" smtClean="0"/>
              <a:t>VertreterInnen</a:t>
            </a:r>
            <a:r>
              <a:rPr lang="de-AT" dirty="0" smtClean="0"/>
              <a:t> wahr sondern als Ausnahmen</a:t>
            </a:r>
          </a:p>
          <a:p>
            <a:r>
              <a:rPr lang="de-AT" dirty="0" smtClean="0"/>
              <a:t>Gruppenstereotyp besteht unbeschadet weiter u wird in Konkurrenzsituationen aktiviert</a:t>
            </a:r>
          </a:p>
          <a:p>
            <a:pPr marL="0" indent="0">
              <a:buNone/>
            </a:pPr>
            <a:endParaRPr lang="de-AT" dirty="0" smtClean="0"/>
          </a:p>
          <a:p>
            <a:pPr>
              <a:buFont typeface="Symbol"/>
              <a:buChar char="Þ"/>
            </a:pPr>
            <a:r>
              <a:rPr lang="de-AT" dirty="0" smtClean="0"/>
              <a:t>Erst die </a:t>
            </a:r>
          </a:p>
          <a:p>
            <a:pPr>
              <a:buFontTx/>
              <a:buChar char="-"/>
            </a:pPr>
            <a:r>
              <a:rPr lang="de-AT" dirty="0" smtClean="0"/>
              <a:t>Schaffung wechselseitiger Abhängigkeiten, </a:t>
            </a:r>
          </a:p>
          <a:p>
            <a:pPr>
              <a:buFontTx/>
              <a:buChar char="-"/>
            </a:pPr>
            <a:r>
              <a:rPr lang="de-AT" dirty="0" smtClean="0"/>
              <a:t>die Notwendigkeit sich aufeinander zu verlassen, um ein wichtiges gemeinsames Ziel zu erreichen oder eine Notsituation zu beseitigen, </a:t>
            </a:r>
          </a:p>
          <a:p>
            <a:pPr>
              <a:buFontTx/>
              <a:buChar char="-"/>
            </a:pPr>
            <a:r>
              <a:rPr lang="de-AT" dirty="0" smtClean="0"/>
              <a:t>hatten den Abbau negativer Stereotype zur Folge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406648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err="1" smtClean="0"/>
              <a:t>definition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de-AT" dirty="0" smtClean="0"/>
          </a:p>
          <a:p>
            <a:pPr marL="0" indent="0">
              <a:buNone/>
            </a:pPr>
            <a:r>
              <a:rPr lang="de-AT" dirty="0" smtClean="0"/>
              <a:t>Vorurteile stellen in Verbindung mit Stereotypen </a:t>
            </a:r>
          </a:p>
          <a:p>
            <a:pPr marL="0" indent="0">
              <a:buNone/>
            </a:pPr>
            <a:endParaRPr lang="de-AT" dirty="0" smtClean="0"/>
          </a:p>
          <a:p>
            <a:pPr marL="0" indent="0">
              <a:buNone/>
            </a:pPr>
            <a:r>
              <a:rPr lang="de-AT" dirty="0" smtClean="0"/>
              <a:t>eine Zusammenhangsstruktur von Überzeugungen </a:t>
            </a:r>
          </a:p>
          <a:p>
            <a:pPr marL="0" indent="0">
              <a:buNone/>
            </a:pPr>
            <a:endParaRPr lang="de-AT" dirty="0" smtClean="0"/>
          </a:p>
          <a:p>
            <a:pPr marL="0" indent="0">
              <a:buNone/>
            </a:pPr>
            <a:r>
              <a:rPr lang="de-AT" dirty="0" smtClean="0"/>
              <a:t>bezüglich der individuellen Merkmale der Mitglieder einer bestimmten sozialen Kategorie </a:t>
            </a:r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r>
              <a:rPr lang="de-AT" dirty="0" smtClean="0"/>
              <a:t>dar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423707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Wirkungsebenen</a:t>
            </a:r>
            <a:br>
              <a:rPr lang="de-AT" dirty="0" smtClean="0"/>
            </a:b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AT" dirty="0" smtClean="0"/>
              <a:t>1. kognitiven Ebene = </a:t>
            </a:r>
          </a:p>
          <a:p>
            <a:pPr marL="0" indent="0">
              <a:buNone/>
            </a:pPr>
            <a:r>
              <a:rPr lang="de-AT" dirty="0" smtClean="0"/>
              <a:t>     stereotypes Wissen über…</a:t>
            </a:r>
          </a:p>
          <a:p>
            <a:pPr marL="0" indent="0">
              <a:buNone/>
            </a:pPr>
            <a:endParaRPr lang="de-AT" dirty="0" smtClean="0"/>
          </a:p>
          <a:p>
            <a:pPr marL="0" indent="0">
              <a:buNone/>
            </a:pPr>
            <a:r>
              <a:rPr lang="de-AT" dirty="0" smtClean="0"/>
              <a:t>2. emotionale Ebene = </a:t>
            </a:r>
          </a:p>
          <a:p>
            <a:pPr marL="0" indent="0">
              <a:buNone/>
            </a:pPr>
            <a:r>
              <a:rPr lang="de-AT" dirty="0"/>
              <a:t> </a:t>
            </a:r>
            <a:r>
              <a:rPr lang="de-AT" dirty="0" smtClean="0"/>
              <a:t>  stereotype Gefühlsreaktionen gegenüber…</a:t>
            </a:r>
          </a:p>
          <a:p>
            <a:pPr marL="0" indent="0">
              <a:buNone/>
            </a:pPr>
            <a:endParaRPr lang="de-AT" dirty="0" smtClean="0"/>
          </a:p>
          <a:p>
            <a:pPr marL="0" indent="0">
              <a:buNone/>
            </a:pPr>
            <a:r>
              <a:rPr lang="de-AT" dirty="0" smtClean="0"/>
              <a:t>3. Verhaltensebene = </a:t>
            </a:r>
          </a:p>
          <a:p>
            <a:pPr marL="0" indent="0">
              <a:buNone/>
            </a:pPr>
            <a:r>
              <a:rPr lang="de-AT" dirty="0"/>
              <a:t> </a:t>
            </a:r>
            <a:r>
              <a:rPr lang="de-AT" dirty="0" smtClean="0"/>
              <a:t>   stereotypes Verhalten gegenüber…</a:t>
            </a:r>
          </a:p>
          <a:p>
            <a:pPr marL="0" indent="0">
              <a:buNone/>
            </a:pPr>
            <a:endParaRPr lang="de-AT" dirty="0" smtClean="0"/>
          </a:p>
          <a:p>
            <a:pPr marL="0" indent="0">
              <a:buNone/>
            </a:pPr>
            <a:r>
              <a:rPr lang="de-AT" dirty="0" smtClean="0"/>
              <a:t>=&gt; Oft auch ambivalente Gefühls- und Verhaltensreaktionen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717921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8"/>
            <a:ext cx="7606990" cy="5998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8796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346" y="260648"/>
            <a:ext cx="6197886" cy="6468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589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346" y="260648"/>
            <a:ext cx="6197886" cy="6468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941168"/>
            <a:ext cx="6337690" cy="1800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449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ysithea">
  <a:themeElements>
    <a:clrScheme name="Lysithea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Lysithea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ysithea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345</Words>
  <Application>Microsoft Office PowerPoint</Application>
  <PresentationFormat>Bildschirmpräsentation (4:3)</PresentationFormat>
  <Paragraphs>66</Paragraphs>
  <Slides>18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19" baseType="lpstr">
      <vt:lpstr>Lysithea</vt:lpstr>
      <vt:lpstr>Forschungs ergebnisse zu Vorurteilen</vt:lpstr>
      <vt:lpstr>Vorurteile erkennen und abbauen</vt:lpstr>
      <vt:lpstr>Geschichte der vorurteilsforschung</vt:lpstr>
      <vt:lpstr>Wie?</vt:lpstr>
      <vt:lpstr>definition</vt:lpstr>
      <vt:lpstr>Wirkungsebenen </vt:lpstr>
      <vt:lpstr>PowerPoint-Präsentation</vt:lpstr>
      <vt:lpstr>PowerPoint-Präsentation</vt:lpstr>
      <vt:lpstr>PowerPoint-Präsentation</vt:lpstr>
      <vt:lpstr>Funktionen von vorurteilen </vt:lpstr>
      <vt:lpstr>Funktionen von vorurteilen </vt:lpstr>
      <vt:lpstr>Theorie sozialer Identität </vt:lpstr>
      <vt:lpstr>Notwendige bedingungen zum abbau von vorurteilen</vt:lpstr>
      <vt:lpstr>Interventionen zum abbau von vorurteilen</vt:lpstr>
      <vt:lpstr>Interventionen zum abbau von vorurteilen</vt:lpstr>
      <vt:lpstr>Interventionen zum abbau von vorurteilen</vt:lpstr>
      <vt:lpstr>Interventionen zum abbau von vorurteilen</vt:lpstr>
      <vt:lpstr>Interventionen zum abbau von vorurteilen</vt:lpstr>
    </vt:vector>
  </TitlesOfParts>
  <Company>JKU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Funktionen von vorurteilen</dc:title>
  <dc:creator>Barbara Herzog-Punzenberger</dc:creator>
  <cp:lastModifiedBy>Barbara Herzog-Punzenberger</cp:lastModifiedBy>
  <cp:revision>5</cp:revision>
  <cp:lastPrinted>2016-06-03T07:47:24Z</cp:lastPrinted>
  <dcterms:created xsi:type="dcterms:W3CDTF">2015-06-12T10:07:49Z</dcterms:created>
  <dcterms:modified xsi:type="dcterms:W3CDTF">2016-06-06T11:56:06Z</dcterms:modified>
</cp:coreProperties>
</file>