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66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</p:sldIdLst>
  <p:sldSz cx="9144000" cy="6858000" type="screen4x3"/>
  <p:notesSz cx="6669088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362" cy="493713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156" y="1"/>
            <a:ext cx="2889362" cy="493713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r">
              <a:defRPr sz="1200"/>
            </a:lvl1pPr>
          </a:lstStyle>
          <a:p>
            <a:fld id="{BC5186EE-0314-4A55-A2F7-83B135B38178}" type="datetimeFigureOut">
              <a:rPr lang="de-AT" smtClean="0"/>
              <a:t>06.06.2016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889362" cy="493712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156" y="9377363"/>
            <a:ext cx="2889362" cy="493712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r">
              <a:defRPr sz="1200"/>
            </a:lvl1pPr>
          </a:lstStyle>
          <a:p>
            <a:fld id="{D0990B68-7D69-4109-B2CE-5865206969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48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6C13E9-61B1-4B4D-BB74-04D84C1C57D4}" type="datetimeFigureOut">
              <a:rPr lang="de-DE"/>
              <a:pPr/>
              <a:t>06.06.2016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1A2535-DD55-4E62-81B5-A8CC65651B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328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3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2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3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590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36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2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9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1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5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F4E7ED"/>
                </a:solidFill>
              </a:rPr>
              <a:pPr/>
              <a:t>06.06.2016</a:t>
            </a:fld>
            <a:endParaRPr lang="de-DE">
              <a:solidFill>
                <a:srgbClr val="F4E7ED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F4E7ED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F4E7ED"/>
                </a:solidFill>
              </a:rPr>
              <a:pPr/>
              <a:t>‹Nr.›</a:t>
            </a:fld>
            <a:endParaRPr lang="de-DE">
              <a:solidFill>
                <a:srgbClr val="F4E7ED"/>
              </a:solidFill>
            </a:endParaRPr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6749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06.06.2016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4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Forschungs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err="1" smtClean="0"/>
              <a:t>ergebnisse</a:t>
            </a:r>
            <a:r>
              <a:rPr lang="de-AT" dirty="0" smtClean="0"/>
              <a:t> zu Vorurteilen</a:t>
            </a:r>
            <a:endParaRPr lang="de-AT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553432"/>
          </a:xfrm>
        </p:spPr>
        <p:txBody>
          <a:bodyPr>
            <a:normAutofit fontScale="92500" lnSpcReduction="20000"/>
          </a:bodyPr>
          <a:lstStyle/>
          <a:p>
            <a:r>
              <a:rPr lang="de-AT" dirty="0" err="1" smtClean="0"/>
              <a:t>Zsf</a:t>
            </a:r>
            <a:r>
              <a:rPr lang="de-AT" dirty="0" smtClean="0"/>
              <a:t>. Alexander Thomas</a:t>
            </a:r>
          </a:p>
          <a:p>
            <a:r>
              <a:rPr lang="de-AT" dirty="0" smtClean="0"/>
              <a:t>Online Enzyklopädie der Erziehungswissenschaften</a:t>
            </a:r>
          </a:p>
          <a:p>
            <a:endParaRPr lang="de-AT" dirty="0"/>
          </a:p>
          <a:p>
            <a:endParaRPr lang="de-AT" dirty="0" smtClean="0"/>
          </a:p>
          <a:p>
            <a:r>
              <a:rPr lang="de-AT" dirty="0" smtClean="0"/>
              <a:t>UE Sprachen, Kulturen und Religionen in Bildungskontexten SS 2016</a:t>
            </a:r>
          </a:p>
          <a:p>
            <a:r>
              <a:rPr lang="de-AT" dirty="0" smtClean="0"/>
              <a:t>Herzog-Punzenberger &amp; </a:t>
            </a:r>
            <a:r>
              <a:rPr lang="de-AT" dirty="0" err="1" smtClean="0"/>
              <a:t>Kreissler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2566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Funktionen von </a:t>
            </a:r>
            <a:r>
              <a:rPr lang="de-AT" dirty="0" err="1" smtClean="0"/>
              <a:t>vorurteilen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45" y="1340768"/>
            <a:ext cx="653811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3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Funktionen von </a:t>
            </a:r>
            <a:r>
              <a:rPr lang="de-AT" dirty="0" err="1" smtClean="0"/>
              <a:t>vorurteilen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70" y="1196752"/>
            <a:ext cx="6561583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6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Theorie sozialer Identität</a:t>
            </a:r>
            <a:br>
              <a:rPr lang="de-AT" dirty="0" smtClean="0"/>
            </a:br>
            <a:endParaRPr lang="de-AT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77" y="1071188"/>
            <a:ext cx="7493497" cy="531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26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Notwendige </a:t>
            </a:r>
            <a:r>
              <a:rPr lang="de-AT" dirty="0" err="1" smtClean="0"/>
              <a:t>bedingungen</a:t>
            </a:r>
            <a:r>
              <a:rPr lang="de-AT" dirty="0" smtClean="0"/>
              <a:t>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Aufbau wechselseitiger Abhängigkeiten</a:t>
            </a:r>
          </a:p>
          <a:p>
            <a:pPr marL="514350" indent="-514350">
              <a:buAutoNum type="arabicPeriod"/>
            </a:pPr>
            <a:r>
              <a:rPr lang="de-AT" dirty="0" smtClean="0"/>
              <a:t>Gemeinsame Ziele entwickeln/anstreben u darauf hinarbeiten</a:t>
            </a:r>
          </a:p>
          <a:p>
            <a:pPr marL="514350" indent="-514350">
              <a:buAutoNum type="arabicPeriod"/>
            </a:pPr>
            <a:r>
              <a:rPr lang="de-AT" dirty="0" smtClean="0"/>
              <a:t>Gleichen Status herstellen</a:t>
            </a:r>
          </a:p>
          <a:p>
            <a:pPr marL="514350" indent="-514350">
              <a:buAutoNum type="arabicPeriod"/>
            </a:pPr>
            <a:r>
              <a:rPr lang="de-AT" dirty="0" smtClean="0"/>
              <a:t>Möglichkeiten zu vermehrten Kontakten organisieren</a:t>
            </a:r>
          </a:p>
          <a:p>
            <a:pPr marL="514350" indent="-514350">
              <a:buAutoNum type="arabicPeriod"/>
            </a:pPr>
            <a:r>
              <a:rPr lang="de-AT" dirty="0" smtClean="0"/>
              <a:t>Zwanglos miteinander umgehen</a:t>
            </a:r>
          </a:p>
          <a:p>
            <a:pPr marL="514350" indent="-514350">
              <a:buAutoNum type="arabicPeriod"/>
            </a:pPr>
            <a:r>
              <a:rPr lang="de-AT" dirty="0" smtClean="0"/>
              <a:t>Gleichheit als soziale Norm des miteinander Umgehens akzeptieren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4129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Schaffung von Kontaktmöglichkeiten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33" y="2213398"/>
            <a:ext cx="7659641" cy="2727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916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2. Gesellschaftliche, institutionelle und soziale Unterstützung</a:t>
            </a:r>
            <a:endParaRPr lang="de-A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38" y="3140968"/>
            <a:ext cx="789381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6004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3. Entwicklung gemeinsamer und bedeutsamer Ziele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25" y="2871788"/>
            <a:ext cx="7612894" cy="163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858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4. Intergruppenkontakt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628327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962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5</a:t>
            </a:r>
            <a:r>
              <a:rPr lang="de-AT" dirty="0" smtClean="0"/>
              <a:t>. Individuelle Interventionen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84186"/>
            <a:ext cx="5143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42" y="2989036"/>
            <a:ext cx="512445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20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Vorurteile erkennen und abbauen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VORurteil</a:t>
            </a:r>
            <a:r>
              <a:rPr lang="de-AT" dirty="0" smtClean="0"/>
              <a:t> = Arroganz des Nichtwissenden</a:t>
            </a:r>
          </a:p>
          <a:p>
            <a:r>
              <a:rPr lang="de-AT" dirty="0" smtClean="0"/>
              <a:t>Urteile sollen gut überlegt sein und auf differenzierter </a:t>
            </a:r>
            <a:r>
              <a:rPr lang="de-AT" dirty="0"/>
              <a:t>K</a:t>
            </a:r>
            <a:r>
              <a:rPr lang="de-AT" dirty="0" smtClean="0"/>
              <a:t>enntnis über etwas beruhen </a:t>
            </a:r>
          </a:p>
          <a:p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Sozialpsychologische Forschung:</a:t>
            </a:r>
          </a:p>
          <a:p>
            <a:pPr marL="0" indent="0">
              <a:buNone/>
            </a:pPr>
            <a:r>
              <a:rPr lang="de-AT" dirty="0" smtClean="0"/>
              <a:t>Vorurteile = Unterkategorie sozialer Einstellungen</a:t>
            </a:r>
          </a:p>
          <a:p>
            <a:pPr marL="0" indent="0">
              <a:buNone/>
            </a:pPr>
            <a:r>
              <a:rPr lang="de-AT" dirty="0" smtClean="0"/>
              <a:t>Intergruppenpsychologie: was passiert, wenn Menschen, die von sich annehmen, dass sie unterschiedlichen Gruppen angehören, miteinander interagieren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4823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Geschichte der </a:t>
            </a:r>
            <a:r>
              <a:rPr lang="de-AT" dirty="0" err="1" smtClean="0"/>
              <a:t>vorurteilsforschung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Kontakthypothese (1951 Deutsch &amp; </a:t>
            </a:r>
            <a:r>
              <a:rPr lang="de-AT" dirty="0" err="1" smtClean="0"/>
              <a:t>Colling</a:t>
            </a:r>
            <a:r>
              <a:rPr lang="de-AT" dirty="0" smtClean="0"/>
              <a:t>, USA)</a:t>
            </a:r>
          </a:p>
          <a:p>
            <a:pPr marL="0" indent="0">
              <a:buNone/>
            </a:pPr>
            <a:r>
              <a:rPr lang="de-A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Vermutung</a:t>
            </a:r>
            <a:r>
              <a:rPr lang="de-AT" dirty="0" smtClean="0"/>
              <a:t>: Positiver Einstellungswandel </a:t>
            </a:r>
            <a:r>
              <a:rPr lang="de-AT" dirty="0" err="1" smtClean="0"/>
              <a:t>zw</a:t>
            </a:r>
            <a:r>
              <a:rPr lang="de-AT" dirty="0" smtClean="0"/>
              <a:t> weißer u schwarzer Bevölkerung nach Aufhebung der Rassentrennung beim Wohnen u in Schulen, Statusannäherung, gemeiner Ziele, erhöhter Sympathiewerte, Bedürfnis nach Intensivierung der Kontakte</a:t>
            </a:r>
          </a:p>
          <a:p>
            <a:r>
              <a:rPr lang="de-AT" dirty="0" smtClean="0"/>
              <a:t>Spätere Forschungen ergaben keine Minderung der Vorurteile =&gt; Gruppen blieben hauptsächlich unter sich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7600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Wie?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Einzelne Personen einer Gruppe nehmen sich und einzelne der anderen Gruppe nicht notwendigerweise als typische </a:t>
            </a:r>
            <a:r>
              <a:rPr lang="de-AT" dirty="0" err="1" smtClean="0"/>
              <a:t>VertreterInnen</a:t>
            </a:r>
            <a:r>
              <a:rPr lang="de-AT" dirty="0" smtClean="0"/>
              <a:t> wahr sondern als Ausnahmen</a:t>
            </a:r>
          </a:p>
          <a:p>
            <a:r>
              <a:rPr lang="de-AT" dirty="0" smtClean="0"/>
              <a:t>Gruppenstereotyp besteht unbeschadet weiter u wird in Konkurrenzsituationen aktiviert</a:t>
            </a:r>
          </a:p>
          <a:p>
            <a:pPr marL="0" indent="0">
              <a:buNone/>
            </a:pPr>
            <a:endParaRPr lang="de-AT" dirty="0" smtClean="0"/>
          </a:p>
          <a:p>
            <a:pPr>
              <a:buFont typeface="Symbol"/>
              <a:buChar char="Þ"/>
            </a:pPr>
            <a:r>
              <a:rPr lang="de-AT" dirty="0" smtClean="0"/>
              <a:t>Erst die </a:t>
            </a:r>
          </a:p>
          <a:p>
            <a:pPr>
              <a:buFontTx/>
              <a:buChar char="-"/>
            </a:pPr>
            <a:r>
              <a:rPr lang="de-AT" dirty="0" smtClean="0"/>
              <a:t>Schaffung wechselseitiger Abhängigkeiten, </a:t>
            </a:r>
          </a:p>
          <a:p>
            <a:pPr>
              <a:buFontTx/>
              <a:buChar char="-"/>
            </a:pPr>
            <a:r>
              <a:rPr lang="de-AT" dirty="0" smtClean="0"/>
              <a:t>die Notwendigkeit sich aufeinander zu verlassen, um ein wichtiges gemeinsames Ziel zu erreichen oder eine Notsituation zu beseitigen, </a:t>
            </a:r>
          </a:p>
          <a:p>
            <a:pPr>
              <a:buFontTx/>
              <a:buChar char="-"/>
            </a:pPr>
            <a:r>
              <a:rPr lang="de-AT" dirty="0" smtClean="0"/>
              <a:t>hatten den Abbau negativer Stereotype zur Folge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664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definition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Vorurteile stellen in Verbindung mit Stereotypen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eine Zusammenhangsstruktur von Überzeugungen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bezüglich der individuellen Merkmale der Mitglieder einer bestimmten sozialen Kategorie 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dar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370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Wirkungsebenen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 smtClean="0"/>
              <a:t>1. kognitiven Ebene = </a:t>
            </a:r>
          </a:p>
          <a:p>
            <a:pPr marL="0" indent="0">
              <a:buNone/>
            </a:pPr>
            <a:r>
              <a:rPr lang="de-AT" dirty="0" smtClean="0"/>
              <a:t>     stereotypes Wissen über…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2. emotionale Ebene = </a:t>
            </a:r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stereotype Gefühlsreaktionen gegenüber…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3. Verhaltensebene = </a:t>
            </a:r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 stereotypes Verhalten gegenüber…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=&gt; Oft auch ambivalente Gefühls- und Verhaltensreaktionen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7921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7606990" cy="599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796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46" y="260648"/>
            <a:ext cx="6197886" cy="646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89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46" y="260648"/>
            <a:ext cx="6197886" cy="646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1168"/>
            <a:ext cx="633769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4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Bildschirmpräsentation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Lysithea</vt:lpstr>
      <vt:lpstr>Forschungs ergebnisse zu Vorurteilen</vt:lpstr>
      <vt:lpstr>Vorurteile erkennen und abbauen</vt:lpstr>
      <vt:lpstr>Geschichte der vorurteilsforschung</vt:lpstr>
      <vt:lpstr>Wie?</vt:lpstr>
      <vt:lpstr>definition</vt:lpstr>
      <vt:lpstr>Wirkungsebenen </vt:lpstr>
      <vt:lpstr>PowerPoint-Präsentation</vt:lpstr>
      <vt:lpstr>PowerPoint-Präsentation</vt:lpstr>
      <vt:lpstr>PowerPoint-Präsentation</vt:lpstr>
      <vt:lpstr>Funktionen von vorurteilen </vt:lpstr>
      <vt:lpstr>Funktionen von vorurteilen </vt:lpstr>
      <vt:lpstr>Theorie sozialer Identität </vt:lpstr>
      <vt:lpstr>Notwendige bedingungen zum abbau von vorurteilen</vt:lpstr>
      <vt:lpstr>Interventionen zum abbau von vorurteilen</vt:lpstr>
      <vt:lpstr>Interventionen zum abbau von vorurteilen</vt:lpstr>
      <vt:lpstr>Interventionen zum abbau von vorurteilen</vt:lpstr>
      <vt:lpstr>Interventionen zum abbau von vorurteilen</vt:lpstr>
      <vt:lpstr>Interventionen zum abbau von vorurteilen</vt:lpstr>
    </vt:vector>
  </TitlesOfParts>
  <Company>JKU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Funktionen von vorurteilen</dc:title>
  <dc:creator>Barbara Herzog-Punzenberger</dc:creator>
  <cp:lastModifiedBy>Barbara Herzog-Punzenberger</cp:lastModifiedBy>
  <cp:revision>5</cp:revision>
  <cp:lastPrinted>2016-06-03T07:47:24Z</cp:lastPrinted>
  <dcterms:created xsi:type="dcterms:W3CDTF">2015-06-12T10:07:49Z</dcterms:created>
  <dcterms:modified xsi:type="dcterms:W3CDTF">2016-06-06T11:56:06Z</dcterms:modified>
</cp:coreProperties>
</file>