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44" r:id="rId2"/>
    <p:sldId id="34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63" r:id="rId2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voy Christian" initials="SC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595" autoAdjust="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3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787" cy="512763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0928" y="1"/>
            <a:ext cx="3076787" cy="512763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r">
              <a:defRPr sz="1200"/>
            </a:lvl1pPr>
          </a:lstStyle>
          <a:p>
            <a:fld id="{05E02316-A3A9-40CE-8399-988D8D269502}" type="datetimeFigureOut">
              <a:rPr lang="de-AT" smtClean="0"/>
              <a:t>29.11.2017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851"/>
            <a:ext cx="3076787" cy="512763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0928" y="9721851"/>
            <a:ext cx="3076787" cy="512763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r">
              <a:defRPr sz="1200"/>
            </a:lvl1pPr>
          </a:lstStyle>
          <a:p>
            <a:fld id="{5C731D18-B53C-4622-9947-A3FBDDB0C9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1170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787" cy="512763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0928" y="1"/>
            <a:ext cx="3076787" cy="512763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r">
              <a:defRPr sz="1200"/>
            </a:lvl1pPr>
          </a:lstStyle>
          <a:p>
            <a:fld id="{F5E89DEF-C035-41A2-9AFE-A6026D4C04BE}" type="datetimeFigureOut">
              <a:rPr lang="de-AT" smtClean="0"/>
              <a:t>29.11.2017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7" rIns="91414" bIns="45707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296" y="4926014"/>
            <a:ext cx="5680709" cy="4029075"/>
          </a:xfrm>
          <a:prstGeom prst="rect">
            <a:avLst/>
          </a:prstGeom>
        </p:spPr>
        <p:txBody>
          <a:bodyPr vert="horz" lIns="91414" tIns="45707" rIns="91414" bIns="4570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851"/>
            <a:ext cx="3076787" cy="512763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0928" y="9721851"/>
            <a:ext cx="3076787" cy="512763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r">
              <a:defRPr sz="1200"/>
            </a:lvl1pPr>
          </a:lstStyle>
          <a:p>
            <a:fld id="{BEF2A079-E7F8-4A78-8EEA-DD00A8D5DE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724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KU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227" y="1463400"/>
            <a:ext cx="6599546" cy="39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58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 und vergleich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138" y="1778400"/>
            <a:ext cx="3809802" cy="4428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7075" y="1778400"/>
            <a:ext cx="3808800" cy="4428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0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sses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0800" y="651700"/>
            <a:ext cx="7938000" cy="9386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, </a:t>
            </a:r>
            <a:r>
              <a:rPr lang="de-DE" dirty="0" err="1"/>
              <a:t>grosses</a:t>
            </a:r>
            <a:r>
              <a:rPr lang="de-DE" dirty="0"/>
              <a:t> </a:t>
            </a:r>
            <a:r>
              <a:rPr lang="de-DE" dirty="0" err="1"/>
              <a:t>bild</a:t>
            </a:r>
            <a:r>
              <a:rPr lang="de-DE" dirty="0"/>
              <a:t> und </a:t>
            </a:r>
            <a:r>
              <a:rPr lang="de-DE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7900" y="1778400"/>
            <a:ext cx="2433720" cy="4428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50875" y="1887420"/>
            <a:ext cx="5094000" cy="432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40800" y="5927411"/>
            <a:ext cx="50940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Quelle: Textmasterformat bearbeiten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e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 und Formeln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1598864" y="1880290"/>
            <a:ext cx="5940000" cy="433228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599532" y="5932599"/>
            <a:ext cx="59400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Quelle: Textmasterformat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94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 und </a:t>
            </a:r>
            <a:r>
              <a:rPr lang="de-DE" dirty="0" err="1"/>
              <a:t>video</a:t>
            </a:r>
            <a:endParaRPr lang="de-AT" dirty="0"/>
          </a:p>
        </p:txBody>
      </p:sp>
      <p:sp>
        <p:nvSpPr>
          <p:cNvPr id="7" name="Medienplatzhalter 6"/>
          <p:cNvSpPr>
            <a:spLocks noGrp="1"/>
          </p:cNvSpPr>
          <p:nvPr>
            <p:ph type="media" sz="quarter" idx="13"/>
          </p:nvPr>
        </p:nvSpPr>
        <p:spPr>
          <a:xfrm>
            <a:off x="647700" y="1714500"/>
            <a:ext cx="7837200" cy="4495800"/>
          </a:xfrm>
        </p:spPr>
        <p:txBody>
          <a:bodyPr/>
          <a:lstStyle/>
          <a:p>
            <a:r>
              <a:rPr lang="de-DE"/>
              <a:t>Mediaclip durch Klicken auf Symbol hinzufügen</a:t>
            </a:r>
            <a:endParaRPr lang="de-AT" dirty="0"/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48000" y="5934094"/>
            <a:ext cx="78372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Quelle: Textmasterformat bearbeiten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0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leine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, 3 kleine </a:t>
            </a:r>
            <a:r>
              <a:rPr lang="de-DE" dirty="0" err="1"/>
              <a:t>bilder</a:t>
            </a:r>
            <a:r>
              <a:rPr lang="de-DE" dirty="0"/>
              <a:t> und </a:t>
            </a:r>
            <a:r>
              <a:rPr lang="de-DE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3600" y="1771331"/>
            <a:ext cx="5088020" cy="4428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46118" y="1883408"/>
            <a:ext cx="2317232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646113" y="3363304"/>
            <a:ext cx="2318400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5"/>
          </p:nvPr>
        </p:nvSpPr>
        <p:spPr>
          <a:xfrm>
            <a:off x="646113" y="4840934"/>
            <a:ext cx="2318400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16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Rechteck 13"/>
          <p:cNvSpPr/>
          <p:nvPr userDrawn="1"/>
        </p:nvSpPr>
        <p:spPr>
          <a:xfrm>
            <a:off x="3683660" y="1444171"/>
            <a:ext cx="4699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5375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males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, schmales </a:t>
            </a:r>
            <a:r>
              <a:rPr lang="de-DE" dirty="0" err="1"/>
              <a:t>bild</a:t>
            </a:r>
            <a:r>
              <a:rPr lang="de-DE" dirty="0"/>
              <a:t> und </a:t>
            </a:r>
            <a:r>
              <a:rPr lang="de-DE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3600" y="1771200"/>
            <a:ext cx="5088020" cy="4428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47191" y="1873064"/>
            <a:ext cx="2319845" cy="433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15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/>
              <a:t>Titel, </a:t>
            </a:r>
            <a:r>
              <a:rPr lang="de-DE" dirty="0" err="1"/>
              <a:t>diagramme</a:t>
            </a:r>
            <a:r>
              <a:rPr lang="de-DE" dirty="0"/>
              <a:t> und </a:t>
            </a:r>
            <a:r>
              <a:rPr lang="de-DE" dirty="0" err="1"/>
              <a:t>tabellen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</p:spTree>
    <p:extLst>
      <p:ext uri="{BB962C8B-B14F-4D97-AF65-F5344CB8AC3E}">
        <p14:creationId xmlns:p14="http://schemas.microsoft.com/office/powerpoint/2010/main" val="401875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7460" y="4810654"/>
            <a:ext cx="6333450" cy="84507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Platz für Details und nächste Schritte.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543600" y="1181193"/>
            <a:ext cx="6333450" cy="222628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dirty="0"/>
              <a:t>Platz für </a:t>
            </a:r>
            <a:br>
              <a:rPr lang="de-DE" dirty="0"/>
            </a:br>
            <a:r>
              <a:rPr lang="de-DE" dirty="0"/>
              <a:t>ein danke</a:t>
            </a:r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9" t="15819" r="44018" b="42469"/>
          <a:stretch/>
        </p:blipFill>
        <p:spPr>
          <a:xfrm>
            <a:off x="450000" y="3314568"/>
            <a:ext cx="1730551" cy="1501200"/>
          </a:xfrm>
          <a:prstGeom prst="rect">
            <a:avLst/>
          </a:prstGeom>
        </p:spPr>
      </p:pic>
      <p:sp>
        <p:nvSpPr>
          <p:cNvPr id="6" name="Textfeld 5"/>
          <p:cNvSpPr txBox="1"/>
          <p:nvPr userDrawn="1"/>
        </p:nvSpPr>
        <p:spPr>
          <a:xfrm>
            <a:off x="7179820" y="5554800"/>
            <a:ext cx="1380286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de-AT" sz="800" b="0" dirty="0">
                <a:solidFill>
                  <a:schemeClr val="tx1"/>
                </a:solidFill>
                <a:latin typeface="+mj-lt"/>
              </a:rPr>
              <a:t>JOHANNES</a:t>
            </a:r>
            <a:r>
              <a:rPr lang="de-AT" sz="800" b="0" baseline="0" dirty="0">
                <a:solidFill>
                  <a:schemeClr val="tx1"/>
                </a:solidFill>
                <a:latin typeface="+mj-lt"/>
              </a:rPr>
              <a:t> KEPLER UNIVERSITÄT LINZ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tx1"/>
                </a:solidFill>
                <a:latin typeface="+mn-lt"/>
              </a:rPr>
              <a:t>Altenberger Straße 69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tx1"/>
                </a:solidFill>
                <a:latin typeface="+mn-lt"/>
              </a:rPr>
              <a:t>4040 Linz, Österreich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tx1"/>
                </a:solidFill>
                <a:latin typeface="+mn-lt"/>
              </a:rPr>
              <a:t>www.jku.at</a:t>
            </a:r>
            <a:endParaRPr lang="de-AT" sz="8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907" y="403200"/>
            <a:ext cx="211524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395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KU Logo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217960" y="216000"/>
            <a:ext cx="8708080" cy="642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227" y="1463400"/>
            <a:ext cx="6599546" cy="39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34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h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7460" y="4810654"/>
            <a:ext cx="7938000" cy="84507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Platz für Details und Erklärungen zum Thema.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543600" y="1181193"/>
            <a:ext cx="7938000" cy="222628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dirty="0"/>
              <a:t>Platz für </a:t>
            </a:r>
            <a:br>
              <a:rPr lang="de-DE" dirty="0"/>
            </a:br>
            <a:r>
              <a:rPr lang="de-DE" dirty="0"/>
              <a:t>den </a:t>
            </a:r>
            <a:r>
              <a:rPr lang="de-DE" dirty="0" err="1"/>
              <a:t>titel</a:t>
            </a:r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9" t="15819" r="44018" b="42469"/>
          <a:stretch/>
        </p:blipFill>
        <p:spPr>
          <a:xfrm>
            <a:off x="450000" y="3314568"/>
            <a:ext cx="1730551" cy="15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8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0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4971" y="551477"/>
            <a:ext cx="7938000" cy="1943630"/>
          </a:xfrm>
        </p:spPr>
        <p:txBody>
          <a:bodyPr anchor="b">
            <a:noAutofit/>
          </a:bodyPr>
          <a:lstStyle>
            <a:lvl1pPr algn="l">
              <a:defRPr sz="4500" baseline="0">
                <a:latin typeface="Arial Black" panose="020B0A04020102020204" pitchFamily="34" charset="0"/>
              </a:defRPr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/>
              <a:t>den </a:t>
            </a:r>
            <a:r>
              <a:rPr lang="de-DE" dirty="0" err="1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045" y="3879265"/>
            <a:ext cx="7938000" cy="84507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Platz für Details und Erklärungen zum Thema</a:t>
            </a:r>
            <a:endParaRPr lang="en-US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5728446" y="5436846"/>
            <a:ext cx="1385047" cy="770400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 err="1"/>
              <a:t>Platz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Partnerlogo</a:t>
            </a:r>
            <a:endParaRPr lang="en-US" dirty="0"/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7113493" y="5436846"/>
            <a:ext cx="1385047" cy="770400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 err="1"/>
              <a:t>Platz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Partnerlogo</a:t>
            </a: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05" y="5191200"/>
            <a:ext cx="2115244" cy="1260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9" t="15819" r="44018" b="42469"/>
          <a:stretch/>
        </p:blipFill>
        <p:spPr>
          <a:xfrm>
            <a:off x="451069" y="2412000"/>
            <a:ext cx="1730551" cy="15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65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bersicht Kooperati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3600" y="1936933"/>
            <a:ext cx="7938000" cy="47009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In </a:t>
            </a:r>
            <a:r>
              <a:rPr lang="de-DE" dirty="0" err="1"/>
              <a:t>kooperation</a:t>
            </a:r>
            <a:r>
              <a:rPr lang="de-DE" dirty="0"/>
              <a:t> mit</a:t>
            </a:r>
            <a:endParaRPr lang="en-US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2000" y="26722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5443236" y="2672237"/>
            <a:ext cx="1440000" cy="144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7039492" y="2672237"/>
            <a:ext cx="1440000" cy="144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aseline="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6" hasCustomPrompt="1"/>
          </p:nvPr>
        </p:nvSpPr>
        <p:spPr>
          <a:xfrm>
            <a:off x="656621" y="26722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 hasCustomPrompt="1"/>
          </p:nvPr>
        </p:nvSpPr>
        <p:spPr>
          <a:xfrm>
            <a:off x="2271800" y="2671200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12" name="Bildplatzhalter 6"/>
          <p:cNvSpPr>
            <a:spLocks noGrp="1"/>
          </p:cNvSpPr>
          <p:nvPr>
            <p:ph type="pic" sz="quarter" idx="18" hasCustomPrompt="1"/>
          </p:nvPr>
        </p:nvSpPr>
        <p:spPr>
          <a:xfrm>
            <a:off x="3852000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9" hasCustomPrompt="1"/>
          </p:nvPr>
        </p:nvSpPr>
        <p:spPr>
          <a:xfrm>
            <a:off x="5443236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14" name="Bildplatzhalter 6"/>
          <p:cNvSpPr>
            <a:spLocks noGrp="1"/>
          </p:cNvSpPr>
          <p:nvPr>
            <p:ph type="pic" sz="quarter" idx="20" hasCustomPrompt="1"/>
          </p:nvPr>
        </p:nvSpPr>
        <p:spPr>
          <a:xfrm>
            <a:off x="7039492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15" name="Bildplatzhalter 6"/>
          <p:cNvSpPr>
            <a:spLocks noGrp="1"/>
          </p:cNvSpPr>
          <p:nvPr>
            <p:ph type="pic" sz="quarter" idx="21" hasCustomPrompt="1"/>
          </p:nvPr>
        </p:nvSpPr>
        <p:spPr>
          <a:xfrm>
            <a:off x="656621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sp>
        <p:nvSpPr>
          <p:cNvPr id="16" name="Bildplatzhalter 6"/>
          <p:cNvSpPr>
            <a:spLocks noGrp="1"/>
          </p:cNvSpPr>
          <p:nvPr>
            <p:ph type="pic" sz="quarter" idx="22" hasCustomPrompt="1"/>
          </p:nvPr>
        </p:nvSpPr>
        <p:spPr>
          <a:xfrm>
            <a:off x="2271800" y="4271400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/>
              <a:t>Platz für ein Partnerlogo</a:t>
            </a:r>
            <a:endParaRPr lang="en-US" dirty="0"/>
          </a:p>
          <a:p>
            <a:endParaRPr lang="en-US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907" y="403200"/>
            <a:ext cx="211524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616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 userDrawn="1">
          <p15:clr>
            <a:srgbClr val="FBAE40"/>
          </p15:clr>
        </p15:guide>
        <p15:guide id="2" pos="4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65150" y="649708"/>
            <a:ext cx="7938000" cy="561874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1600"/>
              </a:spcBef>
              <a:buFontTx/>
              <a:buNone/>
              <a:defRPr sz="1700" baseline="0">
                <a:latin typeface="+mj-lt"/>
              </a:defRPr>
            </a:lvl1pPr>
            <a:lvl2pPr marL="266700" indent="-266700">
              <a:lnSpc>
                <a:spcPct val="105000"/>
              </a:lnSpc>
              <a:spcBef>
                <a:spcPts val="0"/>
              </a:spcBef>
              <a:buFont typeface="Wingdings 2" panose="05020102010507070707" pitchFamily="18" charset="2"/>
              <a:buChar char=""/>
              <a:defRPr sz="1500"/>
            </a:lvl2pPr>
          </a:lstStyle>
          <a:p>
            <a:pPr lvl="0"/>
            <a:r>
              <a:rPr lang="de-DE" dirty="0"/>
              <a:t>Kapitel 1</a:t>
            </a:r>
          </a:p>
          <a:p>
            <a:pPr lvl="1"/>
            <a:r>
              <a:rPr lang="de-DE" dirty="0"/>
              <a:t>Unterkapitel 1</a:t>
            </a:r>
          </a:p>
          <a:p>
            <a:pPr lvl="1"/>
            <a:r>
              <a:rPr lang="de-DE" dirty="0"/>
              <a:t>Unterkapitel 2</a:t>
            </a:r>
          </a:p>
          <a:p>
            <a:pPr lvl="0"/>
            <a:r>
              <a:rPr lang="de-DE" dirty="0"/>
              <a:t>Kapitel 2</a:t>
            </a:r>
          </a:p>
          <a:p>
            <a:pPr lvl="1"/>
            <a:r>
              <a:rPr lang="de-DE" dirty="0"/>
              <a:t>Unterkapitel 1</a:t>
            </a:r>
          </a:p>
          <a:p>
            <a:pPr lvl="1"/>
            <a:r>
              <a:rPr lang="de-DE" dirty="0"/>
              <a:t>Unterkapitel 2</a:t>
            </a:r>
          </a:p>
          <a:p>
            <a:pPr lvl="0"/>
            <a:r>
              <a:rPr lang="de-DE" dirty="0"/>
              <a:t>Kapitel 3</a:t>
            </a:r>
          </a:p>
          <a:p>
            <a:pPr lvl="1"/>
            <a:r>
              <a:rPr lang="de-DE" dirty="0"/>
              <a:t>Unterkapitel 1</a:t>
            </a:r>
          </a:p>
          <a:p>
            <a:pPr lvl="1"/>
            <a:r>
              <a:rPr lang="de-DE" dirty="0"/>
              <a:t>Unterkapitel 2</a:t>
            </a:r>
          </a:p>
          <a:p>
            <a:pPr lvl="0"/>
            <a:r>
              <a:rPr lang="de-DE" dirty="0"/>
              <a:t>Kapitel 4</a:t>
            </a:r>
          </a:p>
          <a:p>
            <a:pPr lvl="1"/>
            <a:r>
              <a:rPr lang="de-DE" dirty="0"/>
              <a:t>Unterkapitel 1</a:t>
            </a:r>
          </a:p>
          <a:p>
            <a:pPr lvl="1"/>
            <a:r>
              <a:rPr lang="de-DE" dirty="0"/>
              <a:t>Unterkapitel 2</a:t>
            </a:r>
          </a:p>
          <a:p>
            <a:pPr lvl="0"/>
            <a:r>
              <a:rPr lang="de-DE" dirty="0"/>
              <a:t>Kapitel 5</a:t>
            </a:r>
          </a:p>
          <a:p>
            <a:pPr lvl="1"/>
            <a:r>
              <a:rPr lang="de-DE" dirty="0"/>
              <a:t>Unterkapitel 1</a:t>
            </a:r>
          </a:p>
          <a:p>
            <a:pPr lvl="1"/>
            <a:r>
              <a:rPr lang="de-DE" dirty="0"/>
              <a:t>Unterkapitel 2</a:t>
            </a:r>
          </a:p>
          <a:p>
            <a:pPr lvl="1"/>
            <a:endParaRPr lang="de-DE" dirty="0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1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bild, schwarz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 und </a:t>
            </a:r>
            <a:r>
              <a:rPr lang="de-DE" dirty="0" err="1"/>
              <a:t>grosses</a:t>
            </a:r>
            <a:r>
              <a:rPr lang="de-DE" dirty="0"/>
              <a:t> </a:t>
            </a:r>
            <a:r>
              <a:rPr lang="de-DE" dirty="0" err="1"/>
              <a:t>imagebild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4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bild, weiß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 und </a:t>
            </a:r>
            <a:r>
              <a:rPr lang="de-DE" dirty="0" err="1"/>
              <a:t>grosses</a:t>
            </a:r>
            <a:r>
              <a:rPr lang="de-DE" dirty="0"/>
              <a:t> </a:t>
            </a:r>
            <a:r>
              <a:rPr lang="de-DE" dirty="0" err="1"/>
              <a:t>imagebild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0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Platz für</a:t>
            </a:r>
            <a:br>
              <a:rPr lang="de-DE" dirty="0"/>
            </a:br>
            <a:r>
              <a:rPr lang="de-DE" dirty="0" err="1"/>
              <a:t>titel</a:t>
            </a:r>
            <a:r>
              <a:rPr lang="de-DE" dirty="0"/>
              <a:t> und </a:t>
            </a:r>
            <a:r>
              <a:rPr lang="de-DE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/>
              <a:t>Platz für ein Partnerlogo</a:t>
            </a:r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48268" y="5927411"/>
            <a:ext cx="79380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Quelle: Textmasterformat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/>
              <a:t>16.10.2015</a:t>
            </a:r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/>
              <a:t>Platz für Autor und LVA-Nummer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322" y="651700"/>
            <a:ext cx="7938194" cy="938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 err="1"/>
              <a:t>TitelmUsterformat</a:t>
            </a:r>
            <a:r>
              <a:rPr lang="de-DE" dirty="0"/>
              <a:t>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46" y="1777395"/>
            <a:ext cx="7938000" cy="44286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6433" y="6397200"/>
            <a:ext cx="1173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AT" dirty="0"/>
              <a:t>16.10.2015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73550" y="639554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err="1"/>
              <a:t>Platz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Autor</a:t>
            </a:r>
            <a:r>
              <a:rPr lang="en-US" dirty="0"/>
              <a:t> und LVA-</a:t>
            </a:r>
            <a:r>
              <a:rPr lang="en-US" dirty="0" err="1"/>
              <a:t>Nummer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7836" y="6395540"/>
            <a:ext cx="514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  <a:latin typeface="+mn-lt"/>
              </a:defRPr>
            </a:lvl1pPr>
          </a:lstStyle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1" t="9873" r="13244" b="34352"/>
          <a:stretch/>
        </p:blipFill>
        <p:spPr>
          <a:xfrm>
            <a:off x="600037" y="6326089"/>
            <a:ext cx="914352" cy="3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9" r:id="rId2"/>
    <p:sldLayoutId id="2147483661" r:id="rId3"/>
    <p:sldLayoutId id="2147483668" r:id="rId4"/>
    <p:sldLayoutId id="2147483669" r:id="rId5"/>
    <p:sldLayoutId id="2147483670" r:id="rId6"/>
    <p:sldLayoutId id="2147483666" r:id="rId7"/>
    <p:sldLayoutId id="2147483677" r:id="rId8"/>
    <p:sldLayoutId id="2147483662" r:id="rId9"/>
    <p:sldLayoutId id="2147483664" r:id="rId10"/>
    <p:sldLayoutId id="2147483671" r:id="rId11"/>
    <p:sldLayoutId id="2147483672" r:id="rId12"/>
    <p:sldLayoutId id="2147483673" r:id="rId13"/>
    <p:sldLayoutId id="2147483675" r:id="rId14"/>
    <p:sldLayoutId id="2147483674" r:id="rId15"/>
    <p:sldLayoutId id="2147483678" r:id="rId16"/>
    <p:sldLayoutId id="2147483680" r:id="rId17"/>
  </p:sldLayoutIdLst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05000"/>
        </a:lnSpc>
        <a:spcBef>
          <a:spcPts val="800"/>
        </a:spcBef>
        <a:buSzPct val="90000"/>
        <a:buFont typeface="Wingdings 2" panose="05020102010507070707" pitchFamily="18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0" indent="-324000" algn="l" defTabSz="914400" rtl="0" eaLnBrk="1" latinLnBrk="0" hangingPunct="1">
        <a:lnSpc>
          <a:spcPct val="105000"/>
        </a:lnSpc>
        <a:spcBef>
          <a:spcPts val="0"/>
        </a:spcBef>
        <a:buSzPct val="90000"/>
        <a:buFont typeface="Wingdings 2" panose="05020102010507070707" pitchFamily="18" charset="2"/>
        <a:buChar char="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36000" indent="-288000" algn="l" defTabSz="914400" rtl="0" eaLnBrk="1" latinLnBrk="0" hangingPunct="1">
        <a:lnSpc>
          <a:spcPct val="105000"/>
        </a:lnSpc>
        <a:spcBef>
          <a:spcPts val="0"/>
        </a:spcBef>
        <a:buFont typeface="Wingdings 2" panose="05020102010507070707" pitchFamily="18" charset="2"/>
        <a:buChar char="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000" indent="-288000" algn="l" defTabSz="914400" rtl="0" eaLnBrk="1" latinLnBrk="0" hangingPunct="1">
        <a:lnSpc>
          <a:spcPct val="105000"/>
        </a:lnSpc>
        <a:spcBef>
          <a:spcPts val="0"/>
        </a:spcBef>
        <a:buFont typeface="Wingdings 2" panose="05020102010507070707" pitchFamily="18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12000" indent="-288000" algn="l" defTabSz="914400" rtl="0" eaLnBrk="1" latinLnBrk="0" hangingPunct="1">
        <a:lnSpc>
          <a:spcPct val="105000"/>
        </a:lnSpc>
        <a:spcBef>
          <a:spcPts val="0"/>
        </a:spcBef>
        <a:buFont typeface="Wingdings 2" panose="05020102010507070707" pitchFamily="18" charset="2"/>
        <a:buChar char="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4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sz="3200" cap="none" dirty="0"/>
              <a:t>Vetospieler und Staatstätigkeit in Österreich</a:t>
            </a:r>
            <a:r>
              <a:rPr lang="de-AT" sz="2800" cap="none" dirty="0"/>
              <a:t/>
            </a:r>
            <a:br>
              <a:rPr lang="de-AT" sz="2800" cap="none" dirty="0"/>
            </a:br>
            <a:r>
              <a:rPr lang="de-AT" sz="2800" cap="none" dirty="0">
                <a:latin typeface="Arial" panose="020B0604020202020204" pitchFamily="34" charset="0"/>
              </a:rPr>
              <a:t>Sozial- und wirtschaftspolitische Reformchancen für die neue Mitte-Rechts-Regierung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Florian Schiffecker</a:t>
            </a:r>
          </a:p>
          <a:p>
            <a:r>
              <a:rPr lang="de-AT" dirty="0"/>
              <a:t>Wohlfahrtsstaatstheorien, WS 2017/18</a:t>
            </a:r>
          </a:p>
          <a:p>
            <a:r>
              <a:rPr lang="de-AT" dirty="0"/>
              <a:t>29.11.2017</a:t>
            </a:r>
          </a:p>
        </p:txBody>
      </p:sp>
    </p:spTree>
    <p:extLst>
      <p:ext uri="{BB962C8B-B14F-4D97-AF65-F5344CB8AC3E}">
        <p14:creationId xmlns:p14="http://schemas.microsoft.com/office/powerpoint/2010/main" val="518141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814" y="425646"/>
            <a:ext cx="8133957" cy="466807"/>
          </a:xfrm>
        </p:spPr>
        <p:txBody>
          <a:bodyPr/>
          <a:lstStyle/>
          <a:p>
            <a:r>
              <a:rPr lang="de-AT" sz="3200" cap="none" dirty="0"/>
              <a:t>Formelle Vetospieler im politischen System Österreichs V</a:t>
            </a:r>
            <a:br>
              <a:rPr lang="de-AT" sz="3200" cap="none" dirty="0"/>
            </a:br>
            <a:r>
              <a:rPr lang="de-AT" sz="3200" cap="none" dirty="0"/>
              <a:t/>
            </a:r>
            <a:br>
              <a:rPr lang="de-AT" sz="3200" cap="none" dirty="0"/>
            </a:br>
            <a:endParaRPr lang="de-AT" sz="2600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811" y="1610685"/>
            <a:ext cx="8163960" cy="44273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b="1" dirty="0"/>
              <a:t>Bundespräsident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Formell gesehen besitzt der Bundespräsident beträchtliche Kompetenzen (viele Akte erfolgen jedoch auf Vorschlag)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dirty="0"/>
              <a:t>Wichtigste Kompetenzen, die er autonom ausüben kann: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AT" i="1" dirty="0"/>
              <a:t>Ernennung und Entlassung des Bundeskanzlers sowie die Entlassung der gesamten Bundesregierung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AT" i="1" dirty="0"/>
              <a:t>der Oberbefehl über das Bundesheer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AT" i="1" dirty="0"/>
              <a:t>Beurkundung der Verfassungsmäßigkeit von Bundesgesetzen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Meist gelangten die Bundespräsidenten über das Ticket einer der Großparteien in das Amt (deshalb war eine Vetopolitik bisher auch höchst unwahrscheinlich)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Prinzipiell besteht eine große Diskrepanz zwischen formeller Macht und faktischer Machtausübung</a:t>
            </a:r>
          </a:p>
        </p:txBody>
      </p:sp>
    </p:spTree>
    <p:extLst>
      <p:ext uri="{BB962C8B-B14F-4D97-AF65-F5344CB8AC3E}">
        <p14:creationId xmlns:p14="http://schemas.microsoft.com/office/powerpoint/2010/main" val="724782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814" y="425646"/>
            <a:ext cx="8133957" cy="466807"/>
          </a:xfrm>
        </p:spPr>
        <p:txBody>
          <a:bodyPr/>
          <a:lstStyle/>
          <a:p>
            <a:r>
              <a:rPr lang="de-AT" sz="3200" cap="none" dirty="0"/>
              <a:t>Formelle Vetospieler im politischen System Österreichs VI</a:t>
            </a:r>
            <a:br>
              <a:rPr lang="de-AT" sz="3200" cap="none" dirty="0"/>
            </a:br>
            <a:r>
              <a:rPr lang="de-AT" sz="3200" cap="none" dirty="0"/>
              <a:t/>
            </a:r>
            <a:br>
              <a:rPr lang="de-AT" sz="3200" cap="none" dirty="0"/>
            </a:br>
            <a:endParaRPr lang="de-AT" sz="2600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811" y="1610685"/>
            <a:ext cx="8163960" cy="44273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b="1" dirty="0"/>
              <a:t>Direkte Demokratie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In Österreich gibt es auf Bundesebene drei direktdemokratische Instrumente:</a:t>
            </a:r>
          </a:p>
          <a:p>
            <a:pPr lvl="2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AT" b="1" dirty="0"/>
              <a:t>Referendum </a:t>
            </a:r>
            <a:r>
              <a:rPr lang="de-AT" dirty="0"/>
              <a:t>(fakultatives und obligatorisches Referendum)</a:t>
            </a:r>
            <a:br>
              <a:rPr lang="de-AT" dirty="0"/>
            </a:br>
            <a:r>
              <a:rPr lang="de-AT" dirty="0"/>
              <a:t>Ausgang der Volksabstimmung ist verbindlich</a:t>
            </a:r>
            <a:br>
              <a:rPr lang="de-AT" dirty="0"/>
            </a:br>
            <a:r>
              <a:rPr lang="de-AT" dirty="0"/>
              <a:t>Volksabstimmungen werden selten durchgeführt</a:t>
            </a:r>
          </a:p>
          <a:p>
            <a:pPr lvl="2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AT" b="1" dirty="0"/>
              <a:t>Volksbefragung</a:t>
            </a:r>
            <a:br>
              <a:rPr lang="de-AT" b="1" dirty="0"/>
            </a:br>
            <a:r>
              <a:rPr lang="de-AT" dirty="0"/>
              <a:t>Ergebnis der Befragung ist nicht verbindlich</a:t>
            </a:r>
          </a:p>
          <a:p>
            <a:pPr lvl="2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AT" b="1" dirty="0"/>
              <a:t>Volksbegehren</a:t>
            </a:r>
            <a:br>
              <a:rPr lang="de-AT" b="1" dirty="0"/>
            </a:br>
            <a:r>
              <a:rPr lang="de-AT" dirty="0"/>
              <a:t>Qualifizierte Form der Petition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Direktdemokratie – in der Gesamtbetrachtung eher ein „zahnloses Instrument“, von dem nur ein geringes Vetopotenzial ausgeht (starke Stellung der Repräsentativorgane in Österreich) </a:t>
            </a:r>
          </a:p>
          <a:p>
            <a:pPr lvl="2">
              <a:spcAft>
                <a:spcPts val="600"/>
              </a:spcAft>
              <a:buFont typeface="Symbol" panose="05050102010706020507" pitchFamily="18" charset="2"/>
              <a:buChar char="-"/>
            </a:pP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1892739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814" y="425646"/>
            <a:ext cx="8133957" cy="466807"/>
          </a:xfrm>
        </p:spPr>
        <p:txBody>
          <a:bodyPr/>
          <a:lstStyle/>
          <a:p>
            <a:r>
              <a:rPr lang="de-AT" sz="3200" cap="none" dirty="0"/>
              <a:t>Formelle Vetospieler im politischen System Österreichs VII</a:t>
            </a:r>
            <a:br>
              <a:rPr lang="de-AT" sz="3200" cap="none" dirty="0"/>
            </a:br>
            <a:r>
              <a:rPr lang="de-AT" sz="3200" cap="none" dirty="0"/>
              <a:t/>
            </a:r>
            <a:br>
              <a:rPr lang="de-AT" sz="3200" cap="none" dirty="0"/>
            </a:br>
            <a:endParaRPr lang="de-AT" sz="2600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811" y="1610685"/>
            <a:ext cx="8163960" cy="44273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AT" b="1" dirty="0"/>
              <a:t>Die EU als kooperativer Vetospieler</a:t>
            </a:r>
            <a:endParaRPr lang="de-AT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EU-Beitritt 1995 führte zu einem Souveränitätsverlust des Nationalstaates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Priorität liegt auf Wirtschaftspolitik – Sozialpolitik wird in die Defensive gedrängt (Wirtschafts- und Währungsunion, Maastricht-Kriterien)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EU-Beitritt stärkte Einflussmöglichkeiten der Regierung – jene des Parlaments wurden geringer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ÖVP/FPÖ-Regierung bekam Rückenwind für ihre Reformprojekte (Budgetsanierung, Steuerreform, schlanker Staat, ökonomische Deregulierung) – EU lieferte eine „ideologische Rückendeckung“ für ihre Politikziele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1373793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8173" y="425646"/>
            <a:ext cx="8539992" cy="466807"/>
          </a:xfrm>
        </p:spPr>
        <p:txBody>
          <a:bodyPr/>
          <a:lstStyle/>
          <a:p>
            <a:r>
              <a:rPr lang="de-AT" sz="3200" cap="none" dirty="0"/>
              <a:t>Informelle Vetospieler im politischen System Österreichs I</a:t>
            </a:r>
            <a:br>
              <a:rPr lang="de-AT" sz="3200" cap="none" dirty="0"/>
            </a:br>
            <a:r>
              <a:rPr lang="de-AT" sz="3200" cap="none" dirty="0"/>
              <a:t/>
            </a:r>
            <a:br>
              <a:rPr lang="de-AT" sz="3200" cap="none" dirty="0"/>
            </a:br>
            <a:endParaRPr lang="de-AT" sz="2600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8172" y="1610685"/>
            <a:ext cx="8439325" cy="44273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AT" b="1" dirty="0"/>
              <a:t>Parteipolitische Vetospieler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Gemäß Vetospielertheorem von </a:t>
            </a:r>
            <a:r>
              <a:rPr lang="de-AT" dirty="0" err="1"/>
              <a:t>Tsebelis</a:t>
            </a:r>
            <a:r>
              <a:rPr lang="de-AT" dirty="0"/>
              <a:t> steigt die Wahrscheinlichkeit der Beibehaltung des Status Quo mit der ideologischen Distanz und zunehmender interner Kohäsion von kollektiven Akteuren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Interne Kohäsion: markante Unterschiede zwischen ÖVP und FPÖ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ÖVP – bündische Struktur (eher geringe interne Kohäsion)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Eine geringe interne Kohäsion kann nach </a:t>
            </a:r>
            <a:r>
              <a:rPr lang="de-AT" dirty="0" err="1"/>
              <a:t>Tsebelis</a:t>
            </a:r>
            <a:r>
              <a:rPr lang="de-AT" dirty="0"/>
              <a:t> politische Reformen erleichtern (jedoch könnten es dadurch zu parteiinternen Querelen kommen)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eine Partei kann nicht dauerhaft gegen die Interessen einer Teilorganisation agieren = informelles Veto</a:t>
            </a:r>
          </a:p>
          <a:p>
            <a:pPr marL="3240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de-AT" dirty="0"/>
          </a:p>
          <a:p>
            <a:pPr marL="3240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de-AT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1903535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8173" y="425646"/>
            <a:ext cx="8539992" cy="466807"/>
          </a:xfrm>
        </p:spPr>
        <p:txBody>
          <a:bodyPr/>
          <a:lstStyle/>
          <a:p>
            <a:r>
              <a:rPr lang="de-AT" sz="3200" cap="none" dirty="0"/>
              <a:t>Informelle Vetospieler im politischen System Österreichs II</a:t>
            </a:r>
            <a:br>
              <a:rPr lang="de-AT" sz="3200" cap="none" dirty="0"/>
            </a:br>
            <a:r>
              <a:rPr lang="de-AT" sz="3200" cap="none" dirty="0"/>
              <a:t/>
            </a:r>
            <a:br>
              <a:rPr lang="de-AT" sz="3200" cap="none" dirty="0"/>
            </a:br>
            <a:endParaRPr lang="de-AT" sz="2600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8172" y="1610685"/>
            <a:ext cx="8439325" cy="44273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b="1" dirty="0"/>
              <a:t>Die Sozialpartnerschaft als „Nebenregierung“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Österreich verfügt über ein besonders ausgeprägtes System der Zusammenarbeit der großen wirtschaftlichen Interessenverbände der ArbeitgeberInnen und ArbeitnehmerInnen untereinander und mit der Regierung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Zustimmungspflicht zu Politikänderungen rechtlich nicht festgeschrieben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Von der Interessenspolitik der Verbände ging bisher stets ein beträchtliches Vetopotenzial gegenüber dem Handlungsradius der Bundesregierung aus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Stabilisierungsfunktion, Hohe Status-Quo-Orientierung, strukturkonservierende Rolle </a:t>
            </a:r>
          </a:p>
          <a:p>
            <a:pPr marL="3240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de-AT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1209153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8173" y="425646"/>
            <a:ext cx="8539992" cy="466807"/>
          </a:xfrm>
        </p:spPr>
        <p:txBody>
          <a:bodyPr/>
          <a:lstStyle/>
          <a:p>
            <a:r>
              <a:rPr lang="de-AT" sz="3200" cap="none" dirty="0"/>
              <a:t>Ein Jahr Schwarz-Blau – eine Zwischenbilanz I</a:t>
            </a:r>
            <a:br>
              <a:rPr lang="de-AT" sz="3200" cap="none" dirty="0"/>
            </a:br>
            <a:r>
              <a:rPr lang="de-AT" sz="3200" cap="none" dirty="0"/>
              <a:t/>
            </a:r>
            <a:br>
              <a:rPr lang="de-AT" sz="3200" cap="none" dirty="0"/>
            </a:br>
            <a:endParaRPr lang="de-AT" sz="2600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8172" y="1593907"/>
            <a:ext cx="8439325" cy="44273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Die Österreichische Verfassung stellt einem Politikwechsel nach einem Machtwechsel keine großen institutionellen Hindernisse entgegen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Reformfenster für einen politischen Kurswechsel stand damals weit offen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EU gab Rückendeckung für Reformvorhaben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Vetochancen für die Opposition gab es nur bei der Verabschiedung von Verfassungsgesetzen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„schärfste Waffe“ der Opposition: Anfechtung von Gesetzen beim Verfassungsgerichtshof und Volksbegehren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Informelle Vetopunkte: Sozialpartnerschaft, parteiinterne Konflikte innerhalb einer Regierungspartei</a:t>
            </a:r>
          </a:p>
        </p:txBody>
      </p:sp>
    </p:spTree>
    <p:extLst>
      <p:ext uri="{BB962C8B-B14F-4D97-AF65-F5344CB8AC3E}">
        <p14:creationId xmlns:p14="http://schemas.microsoft.com/office/powerpoint/2010/main" val="2390506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8173" y="425646"/>
            <a:ext cx="8539992" cy="466807"/>
          </a:xfrm>
        </p:spPr>
        <p:txBody>
          <a:bodyPr/>
          <a:lstStyle/>
          <a:p>
            <a:r>
              <a:rPr lang="de-AT" sz="3200" cap="none" dirty="0"/>
              <a:t>Ein Jahr Schwarz-Blau – eine Zwischenbilanz II</a:t>
            </a:r>
            <a:br>
              <a:rPr lang="de-AT" sz="3200" cap="none" dirty="0"/>
            </a:br>
            <a:r>
              <a:rPr lang="de-AT" sz="3200" cap="none" dirty="0"/>
              <a:t/>
            </a:r>
            <a:br>
              <a:rPr lang="de-AT" sz="3200" cap="none" dirty="0"/>
            </a:br>
            <a:endParaRPr lang="de-AT" sz="2600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8172" y="1593907"/>
            <a:ext cx="8439325" cy="44273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In den ersten 12 Monaten konnte die ÖVP/FPÖ-Regierung relativ unbehindert agieren (in den ersten 10 Monaten wurden mehr als 120 Gesetze geändert)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Neues Muster der Politikgestaltung entstand: gezielte Schwächung der Interessensorganisationen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Reaktionsmuster der Opposition: SPÖ brachte viele Projekte der Regierung vor den VfGH (z.B. Pensionsreform, Einführung von Ambulanzgebühren)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Gefahr drohte der Regierung allerdings hauptsächlich aus den eigenen Reihen)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hohen Wahlfrequenz in föderalen Systemen (die FPÖ musste damals seit der Regierungsbeteiligung bei den ersten beiden Landtagswahlen Niederlagen einstecken)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75768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8173" y="425646"/>
            <a:ext cx="8539992" cy="466807"/>
          </a:xfrm>
        </p:spPr>
        <p:txBody>
          <a:bodyPr/>
          <a:lstStyle/>
          <a:p>
            <a:r>
              <a:rPr lang="de-AT" sz="3200" cap="none" dirty="0"/>
              <a:t>Kritik (Vetospielertheorem)</a:t>
            </a:r>
            <a:br>
              <a:rPr lang="de-AT" sz="3200" cap="none" dirty="0"/>
            </a:br>
            <a:r>
              <a:rPr lang="de-AT" sz="3200" cap="none" dirty="0"/>
              <a:t/>
            </a:r>
            <a:br>
              <a:rPr lang="de-AT" sz="3200" cap="none" dirty="0"/>
            </a:br>
            <a:endParaRPr lang="de-AT" sz="2600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8172" y="1266739"/>
            <a:ext cx="8439325" cy="47209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Berücksichtigung des gesamten politischen Prozesses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sz="500" dirty="0"/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Gutes Erklärungsmodell sowohl auf Gestaltungs- wie auf Blockademöglichkeiten der Politik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sz="500" dirty="0"/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Unzureichend erfasst die Theorie der Vetospieler organisierte Interessen mit großem Einfluss (z.B. Gewerkschaften könnten drohen den Arbeitsfrieden zu brechen)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sz="500" dirty="0"/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Machterwerb- oder Machterhalt der politischen Akteure spielen kaum eine Rolle (häufig blockieren jedoch auch Machterwerbs- oder </a:t>
            </a:r>
            <a:r>
              <a:rPr lang="de-AT" dirty="0" err="1"/>
              <a:t>Machterhaltstreben</a:t>
            </a:r>
            <a:r>
              <a:rPr lang="de-AT" dirty="0"/>
              <a:t> Lösungsmöglichkeiten)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sz="500" dirty="0"/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Strategien des Umgehens von Vetospielern werden übersehen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18927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8173" y="425646"/>
            <a:ext cx="8539992" cy="466807"/>
          </a:xfrm>
        </p:spPr>
        <p:txBody>
          <a:bodyPr/>
          <a:lstStyle/>
          <a:p>
            <a:r>
              <a:rPr lang="de-AT" sz="3200" cap="none" dirty="0"/>
              <a:t>Diskussion</a:t>
            </a:r>
            <a:br>
              <a:rPr lang="de-AT" sz="3200" cap="none" dirty="0"/>
            </a:br>
            <a:r>
              <a:rPr lang="de-AT" sz="3200" cap="none" dirty="0"/>
              <a:t/>
            </a:r>
            <a:br>
              <a:rPr lang="de-AT" sz="3200" cap="none" dirty="0"/>
            </a:br>
            <a:endParaRPr lang="de-AT" sz="2600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8172" y="1266739"/>
            <a:ext cx="8439325" cy="4720950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Österreich steht erneut vor einem politischen Kurswechsel. ÖVP und FPÖ befinden sich in der Endphase ihrer Koalitionsverhandlungen.</a:t>
            </a:r>
          </a:p>
          <a:p>
            <a:pPr marL="0" indent="0">
              <a:buNone/>
            </a:pPr>
            <a:endParaRPr lang="de-AT" dirty="0"/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Wie weit steht das „Reformfenster“ aktuell für einen politischen Kurswechsel offen? Welche Einschätzungen gibt es dazu?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dirty="0"/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Wer könnten bzw. werden die stärksten Vetospieler sein und von wem gibt es möglicherweise Rückendeckung für größere geplante Reformen?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02626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811" y="1437060"/>
            <a:ext cx="7938000" cy="4736482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§"/>
            </a:pPr>
            <a:endParaRPr lang="de-AT" dirty="0"/>
          </a:p>
          <a:p>
            <a:pPr algn="ctr">
              <a:buFont typeface="Wingdings" panose="05000000000000000000" pitchFamily="2" charset="2"/>
              <a:buChar char="§"/>
            </a:pPr>
            <a:endParaRPr lang="de-AT" dirty="0"/>
          </a:p>
          <a:p>
            <a:pPr algn="ctr">
              <a:buFont typeface="Wingdings" panose="05000000000000000000" pitchFamily="2" charset="2"/>
              <a:buChar char="§"/>
            </a:pPr>
            <a:endParaRPr lang="de-AT" dirty="0"/>
          </a:p>
          <a:p>
            <a:pPr marL="0" indent="0" algn="ctr">
              <a:buNone/>
            </a:pPr>
            <a:r>
              <a:rPr lang="de-AT" sz="4000" dirty="0">
                <a:latin typeface="+mj-lt"/>
              </a:rPr>
              <a:t>Danke für die </a:t>
            </a:r>
          </a:p>
          <a:p>
            <a:pPr marL="0" indent="0" algn="ctr">
              <a:buNone/>
            </a:pPr>
            <a:r>
              <a:rPr lang="de-AT" sz="4000" dirty="0">
                <a:latin typeface="+mj-lt"/>
              </a:rPr>
              <a:t>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344567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815" y="635371"/>
            <a:ext cx="7938194" cy="466807"/>
          </a:xfrm>
        </p:spPr>
        <p:txBody>
          <a:bodyPr/>
          <a:lstStyle/>
          <a:p>
            <a:r>
              <a:rPr lang="de-AT" sz="3200" cap="none" dirty="0"/>
              <a:t>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811" y="1348467"/>
            <a:ext cx="7938000" cy="4736482"/>
          </a:xfrm>
        </p:spPr>
        <p:txBody>
          <a:bodyPr/>
          <a:lstStyle/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AT" sz="2200" b="1" dirty="0"/>
              <a:t>Autor und Hintergrund zum Text</a:t>
            </a:r>
          </a:p>
          <a:p>
            <a:pPr marL="0" lvl="0" indent="0">
              <a:lnSpc>
                <a:spcPct val="100000"/>
              </a:lnSpc>
              <a:buNone/>
            </a:pPr>
            <a:endParaRPr lang="de-AT" sz="500" b="1" dirty="0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AT" sz="2200" b="1" dirty="0"/>
              <a:t>Ziel des Textes, abhängige und unabhängige Variable</a:t>
            </a:r>
          </a:p>
          <a:p>
            <a:pPr marL="0" lvl="0" indent="0">
              <a:lnSpc>
                <a:spcPct val="100000"/>
              </a:lnSpc>
              <a:buNone/>
            </a:pPr>
            <a:endParaRPr lang="de-AT" sz="500" b="1" dirty="0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AT" sz="2200" b="1" dirty="0"/>
              <a:t>Erläuterung der vier Teile des Aufsatzes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de-AT" sz="2200" dirty="0"/>
              <a:t>Der neue Institutionalismus und die Theorie der Vetospieler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de-AT" sz="2200" dirty="0"/>
              <a:t>Formelle Vetospieler im politischen System Österreichs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de-AT" sz="2200" dirty="0"/>
              <a:t>Informelle Vetospieler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de-AT" sz="2200" dirty="0"/>
              <a:t>Ein Jahr Schwarz-Blau: Eine Zwischenbilanz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de-AT" sz="5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AT" sz="2200" b="1" dirty="0"/>
              <a:t>Kritik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de-AT" sz="5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AT" sz="2200" b="1" dirty="0"/>
              <a:t>Diskussion</a:t>
            </a:r>
          </a:p>
        </p:txBody>
      </p:sp>
    </p:spTree>
    <p:extLst>
      <p:ext uri="{BB962C8B-B14F-4D97-AF65-F5344CB8AC3E}">
        <p14:creationId xmlns:p14="http://schemas.microsoft.com/office/powerpoint/2010/main" val="150006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815" y="635371"/>
            <a:ext cx="7938194" cy="466807"/>
          </a:xfrm>
        </p:spPr>
        <p:txBody>
          <a:bodyPr/>
          <a:lstStyle/>
          <a:p>
            <a:r>
              <a:rPr lang="de-AT" sz="3200" cap="none" dirty="0"/>
              <a:t>Autor und Hintergrund zum Text</a:t>
            </a:r>
            <a:br>
              <a:rPr lang="de-AT" sz="3200" cap="none" dirty="0"/>
            </a:br>
            <a:endParaRPr lang="de-AT" sz="2600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394" y="1377042"/>
            <a:ext cx="8128933" cy="4736482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de-AT" sz="2400" dirty="0"/>
              <a:t>Autor: </a:t>
            </a:r>
            <a:r>
              <a:rPr lang="de-AT" sz="2400" b="1" dirty="0"/>
              <a:t>Prof. Dr. Herbert </a:t>
            </a:r>
            <a:r>
              <a:rPr lang="de-AT" sz="2400" b="1" dirty="0" err="1"/>
              <a:t>Obinger</a:t>
            </a:r>
            <a:endParaRPr lang="de-AT" sz="2400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de-AT" sz="2300" dirty="0"/>
              <a:t>Universität Bremen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sz="2300" dirty="0"/>
              <a:t>Abteilung „Politische Ökonomie des Wohlfahrtsstaates“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sz="2300" dirty="0"/>
              <a:t>1970 in Salzburg geboren</a:t>
            </a:r>
          </a:p>
          <a:p>
            <a:pPr marL="0" lvl="0" indent="0">
              <a:buNone/>
            </a:pPr>
            <a:endParaRPr lang="de-AT" sz="5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400" dirty="0"/>
              <a:t>Text stammt aus dem Jahr 2001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de-AT" sz="5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400" dirty="0"/>
              <a:t>Große Koalition (SPÖ/ÖVP) wurde 2000 durch eine ÖVP/FPÖ-Regierung abgelöst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de-AT" sz="5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de-AT" sz="2400" dirty="0"/>
              <a:t>Paradigmenwechsel in der Sozial- und Wirtschaftspolitik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sz="2400" dirty="0"/>
          </a:p>
          <a:p>
            <a:pPr>
              <a:buFont typeface="Wingdings" panose="05000000000000000000" pitchFamily="2" charset="2"/>
              <a:buChar char="§"/>
            </a:pP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80853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815" y="635371"/>
            <a:ext cx="7938194" cy="466807"/>
          </a:xfrm>
        </p:spPr>
        <p:txBody>
          <a:bodyPr/>
          <a:lstStyle/>
          <a:p>
            <a:r>
              <a:rPr lang="de-AT" sz="3200" cap="none" dirty="0"/>
              <a:t>Ziel des Textes, abhängige und unabhängige Variable</a:t>
            </a:r>
            <a:br>
              <a:rPr lang="de-AT" sz="3200" cap="none" dirty="0"/>
            </a:br>
            <a:r>
              <a:rPr lang="de-AT" sz="3200" cap="none" dirty="0"/>
              <a:t/>
            </a:r>
            <a:br>
              <a:rPr lang="de-AT" sz="3200" cap="none" dirty="0"/>
            </a:br>
            <a:endParaRPr lang="de-AT" sz="2600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811" y="1686186"/>
            <a:ext cx="8046516" cy="4427337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de-AT" b="1" dirty="0"/>
              <a:t>Ziel des Textes: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dirty="0"/>
              <a:t>Analyse über den Einfluss formeller und informeller Vetospieler auf die Sozial- und Wirtschaftspolitik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dirty="0"/>
              <a:t>Einfluss von formellen Staatsstrukturen auf den politischen Handlungsspielraum der Akteure und die daraus resultierenden Entscheidungslogiken und Politikergebnisse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dirty="0"/>
              <a:t>Inwieweit steht bzw. stand das institutionelle Reformfenster für diesen angestrebten Politikwechsel offen?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AT" sz="5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de-AT" b="1" dirty="0"/>
              <a:t>Abhängige Variable: </a:t>
            </a:r>
            <a:r>
              <a:rPr lang="de-AT" dirty="0"/>
              <a:t>die Reformfähigkeit bzw. das Politikfeld, wo die mögliche Veränderung stattfindet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de-AT" sz="5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de-AT" b="1" dirty="0"/>
              <a:t>Unabhängige Variable: </a:t>
            </a:r>
            <a:r>
              <a:rPr lang="de-AT" dirty="0"/>
              <a:t>Vetospieler</a:t>
            </a:r>
          </a:p>
          <a:p>
            <a:pPr>
              <a:buFont typeface="Wingdings" panose="05000000000000000000" pitchFamily="2" charset="2"/>
              <a:buChar char="§"/>
            </a:pPr>
            <a:endParaRPr lang="de-AT" sz="2400" dirty="0"/>
          </a:p>
          <a:p>
            <a:pPr>
              <a:buFont typeface="Wingdings" panose="05000000000000000000" pitchFamily="2" charset="2"/>
              <a:buChar char="§"/>
            </a:pP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429136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815" y="635371"/>
            <a:ext cx="7938194" cy="466807"/>
          </a:xfrm>
        </p:spPr>
        <p:txBody>
          <a:bodyPr/>
          <a:lstStyle/>
          <a:p>
            <a:r>
              <a:rPr lang="de-AT" sz="3200" cap="none" dirty="0"/>
              <a:t>Der Neue Institutionalismus und die Theorie der Vetospieler</a:t>
            </a:r>
            <a:br>
              <a:rPr lang="de-AT" sz="3200" cap="none" dirty="0"/>
            </a:br>
            <a:r>
              <a:rPr lang="de-AT" sz="3200" cap="none" dirty="0"/>
              <a:t/>
            </a:r>
            <a:br>
              <a:rPr lang="de-AT" sz="3200" cap="none" dirty="0"/>
            </a:br>
            <a:endParaRPr lang="de-AT" sz="2600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811" y="1686186"/>
            <a:ext cx="8046516" cy="44273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dirty="0"/>
              <a:t>Die </a:t>
            </a:r>
            <a:r>
              <a:rPr lang="de-AT" b="1" dirty="0"/>
              <a:t>Theorie der Vetospieler </a:t>
            </a:r>
            <a:r>
              <a:rPr lang="de-AT" dirty="0"/>
              <a:t>(entwickelt von George </a:t>
            </a:r>
            <a:r>
              <a:rPr lang="de-AT" dirty="0" err="1"/>
              <a:t>Tsebelis</a:t>
            </a:r>
            <a:r>
              <a:rPr lang="de-AT" dirty="0"/>
              <a:t>) soll erklären, unter welchen Bedingungen eine signifikante Abkehr vom politischen Status quo erfolgt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dirty="0"/>
              <a:t>Entscheidend dafür sind, </a:t>
            </a:r>
            <a:r>
              <a:rPr lang="de-AT" dirty="0" err="1"/>
              <a:t>Tsebelis</a:t>
            </a:r>
            <a:r>
              <a:rPr lang="de-AT" dirty="0"/>
              <a:t> zufolge, die </a:t>
            </a:r>
            <a:r>
              <a:rPr lang="de-AT" b="1" dirty="0"/>
              <a:t>Individual- oder Kollektivakteure,</a:t>
            </a:r>
            <a:r>
              <a:rPr lang="de-AT" dirty="0"/>
              <a:t> von deren Zustimmung abhängt, ob eine spürbare Abkehr vom politischen Status quo erfolgt oder unterbleibt. Diese Akteure nennt </a:t>
            </a:r>
            <a:r>
              <a:rPr lang="de-AT" dirty="0" err="1"/>
              <a:t>Tsebelis</a:t>
            </a:r>
            <a:r>
              <a:rPr lang="de-AT" dirty="0"/>
              <a:t> Vetospieler.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AT" b="1" dirty="0"/>
              <a:t>Politikstabilität</a:t>
            </a:r>
            <a:r>
              <a:rPr lang="de-AT" dirty="0"/>
              <a:t> (im Sinne von Policy) </a:t>
            </a:r>
            <a:r>
              <a:rPr lang="de-AT" b="1" dirty="0"/>
              <a:t>wächst dabei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dirty="0"/>
              <a:t>mit der Zahl der Vetospieler,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dirty="0"/>
              <a:t>der Differenz hinsichtlich ihrer politischen Positionierung (d.h. ihrer ideologischen Distanz) und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dirty="0"/>
              <a:t>mit der Kohäsion innerhalb der Akteure</a:t>
            </a:r>
          </a:p>
        </p:txBody>
      </p:sp>
    </p:spTree>
    <p:extLst>
      <p:ext uri="{BB962C8B-B14F-4D97-AF65-F5344CB8AC3E}">
        <p14:creationId xmlns:p14="http://schemas.microsoft.com/office/powerpoint/2010/main" val="885618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814" y="459202"/>
            <a:ext cx="8133957" cy="466807"/>
          </a:xfrm>
        </p:spPr>
        <p:txBody>
          <a:bodyPr/>
          <a:lstStyle/>
          <a:p>
            <a:r>
              <a:rPr lang="de-AT" sz="3200" cap="none" dirty="0"/>
              <a:t>Formelle Vetospieler im politischen System Österreichs I</a:t>
            </a:r>
            <a:br>
              <a:rPr lang="de-AT" sz="3200" cap="none" dirty="0"/>
            </a:br>
            <a:r>
              <a:rPr lang="de-AT" sz="3200" cap="none" dirty="0"/>
              <a:t/>
            </a:r>
            <a:br>
              <a:rPr lang="de-AT" sz="3200" cap="none" dirty="0"/>
            </a:br>
            <a:endParaRPr lang="de-AT" sz="2600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811" y="1560351"/>
            <a:ext cx="8256240" cy="44273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AT" b="1" dirty="0"/>
              <a:t>Verfassungsgerichtsbarkeit I</a:t>
            </a:r>
            <a:endParaRPr lang="de-AT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seit 1920 in der Bundesverfassung verankert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besteht aus einem Präsidenten, einem Vizepräsidenten, zwölf Richtern und sechs Ersatzmitgliedern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Ernennung erfolgt formell durch den Bundespräsidenten – allerdings gibt es Vorschlagsrechte (z.B. durch die Bundesregierung, den National- und Bundesrat)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Parteien haben somit ein direktes Zugriffsrecht auf die Besetzung der Verfassungsrichter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Seit Beginn der 80er Jahre gibt es eine kontinuierliche Ausweitung der Tätigkeit des VfGH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VfGH hat Kompetenz zur Normenkontrolle</a:t>
            </a:r>
          </a:p>
        </p:txBody>
      </p:sp>
    </p:spTree>
    <p:extLst>
      <p:ext uri="{BB962C8B-B14F-4D97-AF65-F5344CB8AC3E}">
        <p14:creationId xmlns:p14="http://schemas.microsoft.com/office/powerpoint/2010/main" val="4129978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814" y="425646"/>
            <a:ext cx="8133957" cy="466807"/>
          </a:xfrm>
        </p:spPr>
        <p:txBody>
          <a:bodyPr/>
          <a:lstStyle/>
          <a:p>
            <a:r>
              <a:rPr lang="de-AT" sz="3200" cap="none" dirty="0"/>
              <a:t>Formelle Vetospieler im politischen System Österreichs II</a:t>
            </a:r>
            <a:br>
              <a:rPr lang="de-AT" sz="3200" cap="none" dirty="0"/>
            </a:br>
            <a:r>
              <a:rPr lang="de-AT" sz="3200" cap="none" dirty="0"/>
              <a:t/>
            </a:r>
            <a:br>
              <a:rPr lang="de-AT" sz="3200" cap="none" dirty="0"/>
            </a:br>
            <a:endParaRPr lang="de-AT" sz="2600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811" y="1610685"/>
            <a:ext cx="8163960" cy="44273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AT" b="1" dirty="0"/>
              <a:t>Verfassungsgerichtsbarkeit II</a:t>
            </a:r>
            <a:endParaRPr lang="de-AT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Opposition (ein Drittel der Abgeordneten) hat die Möglichkeit den VfGH anzurufen, um juristisch umstrittene (oder politisch unliebsame) Reformprojekte prüfen zu lassen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Das </a:t>
            </a:r>
            <a:r>
              <a:rPr lang="de-AT" b="1" dirty="0"/>
              <a:t>Vetopotenzial</a:t>
            </a:r>
            <a:r>
              <a:rPr lang="de-AT" dirty="0"/>
              <a:t> der Verfassungsgerichtsbarkeit kann in den Politikbereichen der Sozial- und Wirtschaftspolitik als </a:t>
            </a:r>
            <a:r>
              <a:rPr lang="de-AT" b="1" dirty="0"/>
              <a:t>durchaus beträchtlich </a:t>
            </a:r>
            <a:r>
              <a:rPr lang="de-AT" dirty="0"/>
              <a:t>gesehen werden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Jedoch kann der VfGH parlamentarisch umspielt werden, indem der Verfassungsgesetzgeber ein Gesetz nach einem Erkenntnis in den Verfassungsrang hebt (Erkenntniskorrektur, Erkenntnisvereitelung) und sie damit der Normenkontrolle entzieht – jedoch ist hier eine Zweidrittelmehrheit erforderlich</a:t>
            </a:r>
          </a:p>
        </p:txBody>
      </p:sp>
    </p:spTree>
    <p:extLst>
      <p:ext uri="{BB962C8B-B14F-4D97-AF65-F5344CB8AC3E}">
        <p14:creationId xmlns:p14="http://schemas.microsoft.com/office/powerpoint/2010/main" val="2647849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814" y="425646"/>
            <a:ext cx="8133957" cy="466807"/>
          </a:xfrm>
        </p:spPr>
        <p:txBody>
          <a:bodyPr/>
          <a:lstStyle/>
          <a:p>
            <a:r>
              <a:rPr lang="de-AT" sz="3200" cap="none" dirty="0"/>
              <a:t>Formelle Vetospieler im politischen System Österreichs III</a:t>
            </a:r>
            <a:br>
              <a:rPr lang="de-AT" sz="3200" cap="none" dirty="0"/>
            </a:br>
            <a:r>
              <a:rPr lang="de-AT" sz="3200" cap="none" dirty="0"/>
              <a:t/>
            </a:r>
            <a:br>
              <a:rPr lang="de-AT" sz="3200" cap="none" dirty="0"/>
            </a:br>
            <a:endParaRPr lang="de-AT" sz="2600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811" y="1610685"/>
            <a:ext cx="8163960" cy="44273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AT" b="1" dirty="0"/>
              <a:t>Föderalismus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AT" dirty="0"/>
              <a:t>Österreichische Regierungssystem = föderatives System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Bund besitzt jedoch hinsichtlich der Kompetenzverteilung ein Übergewicht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Insgesamt ist im Hinblick auf gesetzgeberische und fiskalische Kompetenzen der Gliedstaaten die föderale Machtteilung in Österreich schwach ausgeprägt (keine nennenswerte Vetomacht)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b="1" dirty="0" err="1"/>
              <a:t>Bikamerales</a:t>
            </a:r>
            <a:r>
              <a:rPr lang="de-AT" b="1" dirty="0"/>
              <a:t> System in Österreich 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Gesetzgebung wird von Nationalrat und Bundesrat gemeinsam ausgeübt, jedoch besteht eine ausgeprägte Asymmetrie zugunsten des Nationalrates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6427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814" y="425646"/>
            <a:ext cx="8133957" cy="466807"/>
          </a:xfrm>
        </p:spPr>
        <p:txBody>
          <a:bodyPr/>
          <a:lstStyle/>
          <a:p>
            <a:r>
              <a:rPr lang="de-AT" sz="3200" cap="none" dirty="0"/>
              <a:t>Formelle Vetospieler im politischen System Österreichs IV</a:t>
            </a:r>
            <a:br>
              <a:rPr lang="de-AT" sz="3200" cap="none" dirty="0"/>
            </a:br>
            <a:r>
              <a:rPr lang="de-AT" sz="3200" cap="none" dirty="0"/>
              <a:t/>
            </a:r>
            <a:br>
              <a:rPr lang="de-AT" sz="3200" cap="none" dirty="0"/>
            </a:br>
            <a:endParaRPr lang="de-AT" sz="2600" cap="non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811" y="1610685"/>
            <a:ext cx="8163960" cy="44273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b="1" dirty="0" err="1"/>
              <a:t>Bikamerales</a:t>
            </a:r>
            <a:r>
              <a:rPr lang="de-AT" b="1" dirty="0"/>
              <a:t> System in Österreich II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Gesetzgebung wird von Nationalrat und Bundesrat gemeinsam ausgeübt, jedoch besteht eine ausgeprägte Asymmetrie zugunsten des Nationalrates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b="1" dirty="0"/>
              <a:t>Vetorecht:</a:t>
            </a:r>
            <a:r>
              <a:rPr lang="de-AT" dirty="0"/>
              <a:t> der Bundesrat kann innerhalb von acht Wochen gegen Gesetzesbeschlüsse des Nationalrates einen begründeten Einspruch einlegen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der Nationalrat kann entweder eine Änderung vornehmen oder einen Beharrungsbeschluss fassen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dirty="0"/>
              <a:t>Schlussendlich geht von der zweiten Kammer kein maßgebliches Vetopotenzial ausgeht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de-AT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1938022"/>
      </p:ext>
    </p:extLst>
  </p:cSld>
  <p:clrMapOvr>
    <a:masterClrMapping/>
  </p:clrMapOvr>
</p:sld>
</file>

<file path=ppt/theme/theme1.xml><?xml version="1.0" encoding="utf-8"?>
<a:theme xmlns:a="http://schemas.openxmlformats.org/drawingml/2006/main" name="JKU Praesentation DE">
  <a:themeElements>
    <a:clrScheme name="JKU">
      <a:dk1>
        <a:srgbClr val="000000"/>
      </a:dk1>
      <a:lt1>
        <a:sysClr val="window" lastClr="FFFFFF"/>
      </a:lt1>
      <a:dk2>
        <a:srgbClr val="9C477B"/>
      </a:dk2>
      <a:lt2>
        <a:srgbClr val="BBD032"/>
      </a:lt2>
      <a:accent1>
        <a:srgbClr val="808288"/>
      </a:accent1>
      <a:accent2>
        <a:srgbClr val="046E98"/>
      </a:accent2>
      <a:accent3>
        <a:srgbClr val="5CCFCB"/>
      </a:accent3>
      <a:accent4>
        <a:srgbClr val="4CAC4E"/>
      </a:accent4>
      <a:accent5>
        <a:srgbClr val="E73729"/>
      </a:accent5>
      <a:accent6>
        <a:srgbClr val="FBBA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 Arial DE emf" id="{21B6B79A-B442-4EF2-A8F7-AC37F58A0052}" vid="{4A3FEC78-6F46-4AD2-AE76-36A80C9DCDD4}"/>
    </a:ext>
  </a:extLst>
</a:theme>
</file>

<file path=ppt/theme/theme2.xml><?xml version="1.0" encoding="utf-8"?>
<a:theme xmlns:a="http://schemas.openxmlformats.org/drawingml/2006/main" name="Office Theme">
  <a:themeElements>
    <a:clrScheme name="JKU">
      <a:dk1>
        <a:srgbClr val="000000"/>
      </a:dk1>
      <a:lt1>
        <a:sysClr val="window" lastClr="FFFFFF"/>
      </a:lt1>
      <a:dk2>
        <a:srgbClr val="8A386C"/>
      </a:dk2>
      <a:lt2>
        <a:srgbClr val="AECB30"/>
      </a:lt2>
      <a:accent1>
        <a:srgbClr val="59636C"/>
      </a:accent1>
      <a:accent2>
        <a:srgbClr val="0081BE"/>
      </a:accent2>
      <a:accent3>
        <a:srgbClr val="72D2E8"/>
      </a:accent3>
      <a:accent4>
        <a:srgbClr val="47B44E"/>
      </a:accent4>
      <a:accent5>
        <a:srgbClr val="E74824"/>
      </a:accent5>
      <a:accent6>
        <a:srgbClr val="F9A9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JKU">
      <a:dk1>
        <a:srgbClr val="000000"/>
      </a:dk1>
      <a:lt1>
        <a:sysClr val="window" lastClr="FFFFFF"/>
      </a:lt1>
      <a:dk2>
        <a:srgbClr val="8A386C"/>
      </a:dk2>
      <a:lt2>
        <a:srgbClr val="AECB30"/>
      </a:lt2>
      <a:accent1>
        <a:srgbClr val="59636C"/>
      </a:accent1>
      <a:accent2>
        <a:srgbClr val="0081BE"/>
      </a:accent2>
      <a:accent3>
        <a:srgbClr val="72D2E8"/>
      </a:accent3>
      <a:accent4>
        <a:srgbClr val="47B44E"/>
      </a:accent4>
      <a:accent5>
        <a:srgbClr val="E74824"/>
      </a:accent5>
      <a:accent6>
        <a:srgbClr val="F9A9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JKU Praesentation DE</Template>
  <TotalTime>0</TotalTime>
  <Words>1226</Words>
  <Application>Microsoft Office PowerPoint</Application>
  <PresentationFormat>Bildschirmpräsentation (4:3)</PresentationFormat>
  <Paragraphs>141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Courier New</vt:lpstr>
      <vt:lpstr>Symbol</vt:lpstr>
      <vt:lpstr>Wingdings</vt:lpstr>
      <vt:lpstr>Wingdings 2</vt:lpstr>
      <vt:lpstr>JKU Praesentation DE</vt:lpstr>
      <vt:lpstr>Vetospieler und Staatstätigkeit in Österreich Sozial- und wirtschaftspolitische Reformchancen für die neue Mitte-Rechts-Regierung</vt:lpstr>
      <vt:lpstr>Agenda</vt:lpstr>
      <vt:lpstr>Autor und Hintergrund zum Text </vt:lpstr>
      <vt:lpstr>Ziel des Textes, abhängige und unabhängige Variable  </vt:lpstr>
      <vt:lpstr>Der Neue Institutionalismus und die Theorie der Vetospieler  </vt:lpstr>
      <vt:lpstr>Formelle Vetospieler im politischen System Österreichs I  </vt:lpstr>
      <vt:lpstr>Formelle Vetospieler im politischen System Österreichs II  </vt:lpstr>
      <vt:lpstr>Formelle Vetospieler im politischen System Österreichs III  </vt:lpstr>
      <vt:lpstr>Formelle Vetospieler im politischen System Österreichs IV  </vt:lpstr>
      <vt:lpstr>Formelle Vetospieler im politischen System Österreichs V  </vt:lpstr>
      <vt:lpstr>Formelle Vetospieler im politischen System Österreichs VI  </vt:lpstr>
      <vt:lpstr>Formelle Vetospieler im politischen System Österreichs VII  </vt:lpstr>
      <vt:lpstr>Informelle Vetospieler im politischen System Österreichs I  </vt:lpstr>
      <vt:lpstr>Informelle Vetospieler im politischen System Österreichs II  </vt:lpstr>
      <vt:lpstr>Ein Jahr Schwarz-Blau – eine Zwischenbilanz I  </vt:lpstr>
      <vt:lpstr>Ein Jahr Schwarz-Blau – eine Zwischenbilanz II  </vt:lpstr>
      <vt:lpstr>Kritik (Vetospielertheorem)  </vt:lpstr>
      <vt:lpstr>Diskussion  </vt:lpstr>
      <vt:lpstr>PowerPoint-Präsentation</vt:lpstr>
    </vt:vector>
  </TitlesOfParts>
  <Company>JKU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AK118272</dc:creator>
  <cp:lastModifiedBy>AK110192</cp:lastModifiedBy>
  <cp:revision>412</cp:revision>
  <cp:lastPrinted>2017-01-11T11:37:51Z</cp:lastPrinted>
  <dcterms:created xsi:type="dcterms:W3CDTF">2016-02-02T14:27:02Z</dcterms:created>
  <dcterms:modified xsi:type="dcterms:W3CDTF">2017-11-29T07:41:34Z</dcterms:modified>
</cp:coreProperties>
</file>