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71" r:id="rId12"/>
    <p:sldId id="267" r:id="rId13"/>
    <p:sldId id="268" r:id="rId14"/>
    <p:sldId id="269" r:id="rId15"/>
    <p:sldId id="270" r:id="rId16"/>
    <p:sldId id="26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81"/>
  </p:normalViewPr>
  <p:slideViewPr>
    <p:cSldViewPr snapToGrid="0" snapToObjects="1">
      <p:cViewPr varScale="1">
        <p:scale>
          <a:sx n="70" d="100"/>
          <a:sy n="70" d="100"/>
        </p:scale>
        <p:origin x="-72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2D02B-108E-1142-BC95-CA5D36DE40BC}" type="datetimeFigureOut">
              <a:rPr lang="de-DE" smtClean="0"/>
              <a:t>15.11.2017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77897-F249-CF42-ACFE-E04AC8A3B9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4842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77897-F249-CF42-ACFE-E04AC8A3B930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047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de-DE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t>11/15/2017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11/15/2017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t>11/15/2017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jku.at/jku2015/mod/resource/view.php?id=15025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Wohlfahrts-</a:t>
            </a:r>
            <a:r>
              <a:rPr lang="de-DE" dirty="0" err="1" smtClean="0"/>
              <a:t>staatstheorien</a:t>
            </a:r>
            <a:r>
              <a:rPr lang="de-DE" dirty="0" smtClean="0"/>
              <a:t>  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Sanda Mesanovic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5942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Komparative Vorteile und institutioneller Wandel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Grundeinsicht der Theoretiker: Es gibt kein optimales, allen anderen Konfigurationen überlegenes Wirtschaftsmodell</a:t>
            </a:r>
          </a:p>
          <a:p>
            <a:r>
              <a:rPr lang="de-DE" dirty="0" smtClean="0"/>
              <a:t>Durch koordinierte Ökonomien und liberale Marktökonomien können komparative Vorteile ausgeschöpft werden</a:t>
            </a:r>
          </a:p>
          <a:p>
            <a:r>
              <a:rPr lang="de-DE" dirty="0" smtClean="0"/>
              <a:t>Koordinierte Ökonomie: ermöglicht langfristige Erzielung von Kooperationsgewinnen. (Automobilindustrie, Maschinenbau)</a:t>
            </a:r>
          </a:p>
          <a:p>
            <a:r>
              <a:rPr lang="de-DE" dirty="0" smtClean="0"/>
              <a:t>Liberale Marktökonomien: nicht auf Ausschöpfung langfristiger Kooperationen ausgerichtet, Vorteil liegt in der Flexibilität (Elemente auf Märkten lassen sich schnell beschaffen und auch schnell abstoßen, Telekommunikation, Finanzdienstleistungen)</a:t>
            </a:r>
          </a:p>
        </p:txBody>
      </p:sp>
    </p:spTree>
    <p:extLst>
      <p:ext uri="{BB962C8B-B14F-4D97-AF65-F5344CB8AC3E}">
        <p14:creationId xmlns:p14="http://schemas.microsoft.com/office/powerpoint/2010/main" val="955857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Wandel des deutschen Produktionsregimes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Vorhersage: Produktionsregime bilden ihre Eigenschaften immer stärker heraus, sollten daher nur in liberalen Marktökonomien auftreten -&gt; Aussage nicht haltbar</a:t>
            </a:r>
          </a:p>
          <a:p>
            <a:endParaRPr lang="de-DE" dirty="0" smtClean="0"/>
          </a:p>
          <a:p>
            <a:r>
              <a:rPr lang="de-DE" dirty="0" smtClean="0"/>
              <a:t>Es wird klargestellt: Die Effizienz von Institutionen ist nur eine unter vielen Triebkräften institutionellen Wandels</a:t>
            </a:r>
          </a:p>
          <a:p>
            <a:endParaRPr lang="de-DE" dirty="0" smtClean="0"/>
          </a:p>
          <a:p>
            <a:r>
              <a:rPr lang="de-DE" dirty="0" smtClean="0"/>
              <a:t>Entscheidend für Wandel von Institutionen seien Verteilungswirkungen auf jene </a:t>
            </a:r>
            <a:r>
              <a:rPr lang="de-DE" dirty="0" err="1" smtClean="0"/>
              <a:t>Akteurskoalitionen</a:t>
            </a:r>
            <a:r>
              <a:rPr lang="de-DE" dirty="0" smtClean="0"/>
              <a:t>, die die Institution in der Vergangenheit stützten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046207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neue Wohlfahrtsstaatsdebatte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„Spielkarten des Kapitalismus“ trägt zur Generierung neuer Hypothesen über den modernen Wohlfahrtstaat bei</a:t>
            </a:r>
          </a:p>
          <a:p>
            <a:r>
              <a:rPr lang="de-DE" dirty="0" smtClean="0"/>
              <a:t>Sozialpolitik: Kündigungsschutz-&gt; Funktion ist der Arbeitnehmerschutz</a:t>
            </a:r>
          </a:p>
          <a:p>
            <a:r>
              <a:rPr lang="de-DE" dirty="0" smtClean="0"/>
              <a:t>Aufgrund von institutioneller Komplementarität könnte der Kündigungsschutz funktionale Beiträge zu Produktivität und Innovation leisten, wenn in der Sphäre der Humankapitalproduktion unternehmensspezifisches, nicht über Unternehmensgrenzen hinausgehendes, Humankapital vorgefunden wird. </a:t>
            </a:r>
          </a:p>
          <a:p>
            <a:r>
              <a:rPr lang="de-DE" dirty="0" smtClean="0"/>
              <a:t>Überlegung: Humankapital nicht gänzlich unternehmensspezifisch, aber </a:t>
            </a:r>
            <a:r>
              <a:rPr lang="de-DE" dirty="0" err="1" smtClean="0"/>
              <a:t>sektorspezifisch</a:t>
            </a:r>
            <a:r>
              <a:rPr lang="de-DE" dirty="0" smtClean="0"/>
              <a:t>. (</a:t>
            </a:r>
            <a:r>
              <a:rPr lang="de-DE" dirty="0" err="1" smtClean="0"/>
              <a:t>transferierbar</a:t>
            </a:r>
            <a:r>
              <a:rPr lang="de-DE" dirty="0" smtClean="0"/>
              <a:t>, aber nur an wenige Unternehmen)</a:t>
            </a:r>
          </a:p>
          <a:p>
            <a:r>
              <a:rPr lang="de-DE" dirty="0" smtClean="0"/>
              <a:t>Bei Kündigung lange Phase der Sucharbeitslosigkeit-&gt; VWL und Staat müssten kompensieren können mit </a:t>
            </a:r>
            <a:r>
              <a:rPr lang="de-DE" dirty="0" err="1" smtClean="0"/>
              <a:t>zb</a:t>
            </a:r>
            <a:r>
              <a:rPr lang="de-DE" dirty="0" smtClean="0"/>
              <a:t> Lohnersatzleistungen</a:t>
            </a:r>
          </a:p>
          <a:p>
            <a:r>
              <a:rPr lang="de-DE" dirty="0" smtClean="0"/>
              <a:t>Argument wird auf 2 Arten geführt, Autoren </a:t>
            </a:r>
            <a:r>
              <a:rPr lang="de-DE" dirty="0" err="1" smtClean="0"/>
              <a:t>zB</a:t>
            </a:r>
            <a:r>
              <a:rPr lang="de-DE" dirty="0" smtClean="0"/>
              <a:t> Mares, </a:t>
            </a:r>
            <a:r>
              <a:rPr lang="de-DE" dirty="0" err="1" smtClean="0"/>
              <a:t>Swenson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115447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globale Finanzkrise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Hat die Finanzkrise 2007 „Spielkarten des Kapitalismus“ in der Forschung weiter geholfen?</a:t>
            </a:r>
          </a:p>
          <a:p>
            <a:r>
              <a:rPr lang="de-DE" dirty="0" smtClean="0"/>
              <a:t>Warum hat es keine globale Finanz- und Wirtschaftsregulierung gegeben um den Ausbruch zu verhindern?</a:t>
            </a:r>
          </a:p>
          <a:p>
            <a:r>
              <a:rPr lang="de-DE" dirty="0" smtClean="0"/>
              <a:t>Grund: unterschiedliche Interessen einiger marktliberaler Länder und einiger exportorientierter, koordinierter Länder</a:t>
            </a:r>
          </a:p>
          <a:p>
            <a:r>
              <a:rPr lang="de-DE" dirty="0" err="1" smtClean="0"/>
              <a:t>Großbritanien</a:t>
            </a:r>
            <a:r>
              <a:rPr lang="de-DE" dirty="0" smtClean="0"/>
              <a:t> und USA </a:t>
            </a:r>
            <a:r>
              <a:rPr lang="de-DE" dirty="0" smtClean="0">
                <a:sym typeface="Wingdings"/>
              </a:rPr>
              <a:t>-&gt; wettbewerbsfähiges Banken und Börsenwege, Deregulieren ihre Finanzmärkte-&gt; wollten Fortschritt verhindern, da nicht im eignen Interesse</a:t>
            </a:r>
          </a:p>
          <a:p>
            <a:r>
              <a:rPr lang="de-DE" dirty="0" smtClean="0">
                <a:sym typeface="Wingdings"/>
              </a:rPr>
              <a:t>Deutschland-&gt;wollen Exportindustrie mit so wenig Schranken wie möglich, wollen keine Mechanismen zum Abbau realwirtschaftlicher Ungleichgewichte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110494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globale Finanzkrise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Ausgangspunkt der Finanzkrise: in den liberalen Marktökonomien, die ihre Finanzsektoren am radikalsten dereguliert hatten</a:t>
            </a:r>
          </a:p>
          <a:p>
            <a:endParaRPr lang="de-DE" dirty="0" smtClean="0"/>
          </a:p>
          <a:p>
            <a:r>
              <a:rPr lang="de-DE" dirty="0" smtClean="0"/>
              <a:t>Finanzinnovationen waren sehr kompliziert</a:t>
            </a:r>
          </a:p>
          <a:p>
            <a:endParaRPr lang="de-DE" dirty="0" smtClean="0"/>
          </a:p>
          <a:p>
            <a:r>
              <a:rPr lang="de-DE" dirty="0"/>
              <a:t>E</a:t>
            </a:r>
            <a:r>
              <a:rPr lang="de-DE" dirty="0" smtClean="0"/>
              <a:t>xzessive Kreditvergabe an Privathaushalte in den USA „privatisierter Keynesianismus“</a:t>
            </a:r>
          </a:p>
          <a:p>
            <a:endParaRPr lang="de-DE" dirty="0" smtClean="0"/>
          </a:p>
          <a:p>
            <a:r>
              <a:rPr lang="de-DE" dirty="0" smtClean="0"/>
              <a:t>Ausgangspunkt zwar bei den liberalen Marktökonomien, aber exportorientierte-koordinierte Ökonomien trugen zur Ausbreitung bei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8183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Kritik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Für die </a:t>
            </a:r>
            <a:r>
              <a:rPr lang="de-DE" dirty="0" err="1" smtClean="0"/>
              <a:t>Policy</a:t>
            </a:r>
            <a:r>
              <a:rPr lang="de-DE" dirty="0" smtClean="0"/>
              <a:t> Forscherwichtig -&gt; präzise Anweisungen, worauf sie schauen und was sie prüfen sollen, formulierbar in einer distinktiven Hypothese</a:t>
            </a:r>
          </a:p>
          <a:p>
            <a:r>
              <a:rPr lang="de-DE" dirty="0" smtClean="0"/>
              <a:t>„Spielkarten des Kapitalismus“ versucht aber, immer mehr Elemente aus verschiedenen Theorien aufzunehmen und immer mehr Fragen zu beantworten</a:t>
            </a:r>
          </a:p>
          <a:p>
            <a:r>
              <a:rPr lang="de-DE" dirty="0" smtClean="0"/>
              <a:t>-&gt; Die ursprünglich schlanke Theorie wird zunehmend zu einem übergeordneten Analyserahmen-&gt; es wird schwer den Kern, der Theorie zu erfassen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8199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Diskussion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de-DE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de-DE" dirty="0" smtClean="0"/>
              <a:t>Österreich zählt zu den koordinierten Marktökonomien. Würden sich Vorteile ergeben, wenn Österreich mehr von einer liberalen Marktökonomie übernehmen würde? Was würde </a:t>
            </a:r>
            <a:r>
              <a:rPr lang="de-DE" smtClean="0"/>
              <a:t>sich ändern?</a:t>
            </a:r>
            <a:endParaRPr lang="de-DE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de-DE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de-DE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de-DE" dirty="0" smtClean="0"/>
              <a:t>Globale Finanz- und Wirtschaftsregulierung durch verschiedene Interessen der Länder nicht möglich. Was könnte hier getan werden?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de-DE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12481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Literatur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de-DE" dirty="0">
                <a:hlinkClick r:id="rId2"/>
              </a:rPr>
              <a:t>Höpner, M. (2015): Spielarten des Kapitalismus, in: Wenzelburger, G. &amp; Zohlnhöfer, R. (Hrsg): Handbuch Policy-Forschung, Wiesbaden: VS Springer, S. 173-197.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4672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Inhalt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Spielkarten des Kapitalismus</a:t>
            </a:r>
          </a:p>
          <a:p>
            <a:r>
              <a:rPr lang="de-DE" dirty="0" smtClean="0"/>
              <a:t>                Unternehmenszentrierung</a:t>
            </a:r>
          </a:p>
          <a:p>
            <a:r>
              <a:rPr lang="de-DE" dirty="0" smtClean="0"/>
              <a:t>                Koordination in institutionellen Sphären</a:t>
            </a:r>
          </a:p>
          <a:p>
            <a:r>
              <a:rPr lang="de-DE" dirty="0" smtClean="0"/>
              <a:t>                Institutionelle Komplementarität </a:t>
            </a:r>
          </a:p>
          <a:p>
            <a:r>
              <a:rPr lang="de-DE" dirty="0" smtClean="0"/>
              <a:t>                Nationale Spielarten</a:t>
            </a:r>
          </a:p>
          <a:p>
            <a:r>
              <a:rPr lang="de-DE" dirty="0" smtClean="0"/>
              <a:t>                Komparative Vorteile</a:t>
            </a:r>
          </a:p>
          <a:p>
            <a:r>
              <a:rPr lang="de-DE" dirty="0" smtClean="0"/>
              <a:t>Wandel des deutschen Produktionsregimes</a:t>
            </a:r>
          </a:p>
          <a:p>
            <a:r>
              <a:rPr lang="de-DE" dirty="0" smtClean="0"/>
              <a:t>Die neue Wohlfahrtstaatsdebatte</a:t>
            </a:r>
          </a:p>
          <a:p>
            <a:r>
              <a:rPr lang="de-DE" dirty="0" smtClean="0"/>
              <a:t>Die globale Finanzkrise</a:t>
            </a:r>
          </a:p>
          <a:p>
            <a:r>
              <a:rPr lang="de-DE" dirty="0" smtClean="0"/>
              <a:t>Kritik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23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Spielkarten des Kapitalismus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Theorieansatz, seit den 1990er Jahren</a:t>
            </a:r>
          </a:p>
          <a:p>
            <a:r>
              <a:rPr lang="de-DE" dirty="0" smtClean="0"/>
              <a:t>2001 nach Veröffentlichung vom Sammelband von Hall und </a:t>
            </a:r>
            <a:r>
              <a:rPr lang="de-DE" dirty="0" err="1" smtClean="0"/>
              <a:t>Soskice</a:t>
            </a:r>
            <a:r>
              <a:rPr lang="de-DE" dirty="0" smtClean="0"/>
              <a:t> „</a:t>
            </a:r>
            <a:r>
              <a:rPr lang="de-DE" dirty="0" err="1" smtClean="0"/>
              <a:t>Varietes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Capitalism</a:t>
            </a:r>
            <a:r>
              <a:rPr lang="de-DE" dirty="0" smtClean="0"/>
              <a:t>“ – intensive politökonomische Theoriedebatte</a:t>
            </a:r>
          </a:p>
          <a:p>
            <a:r>
              <a:rPr lang="de-DE" dirty="0" smtClean="0"/>
              <a:t>Die Grundzüge der Theorie sind in 5 Setzungen und Vorgehensweisen unterteilt</a:t>
            </a:r>
          </a:p>
          <a:p>
            <a:r>
              <a:rPr lang="de-DE" dirty="0" smtClean="0"/>
              <a:t>Unternehmenszentrierung</a:t>
            </a:r>
          </a:p>
          <a:p>
            <a:r>
              <a:rPr lang="de-DE" dirty="0" smtClean="0"/>
              <a:t>Koordination in institutionellen Sphären</a:t>
            </a:r>
          </a:p>
          <a:p>
            <a:r>
              <a:rPr lang="de-DE" dirty="0" smtClean="0"/>
              <a:t>Konzept der institutionellen Komplementarität</a:t>
            </a:r>
          </a:p>
          <a:p>
            <a:r>
              <a:rPr lang="de-DE" dirty="0" smtClean="0"/>
              <a:t>Unterscheidung nationaler Spielarten des Kapitalismus</a:t>
            </a:r>
          </a:p>
          <a:p>
            <a:r>
              <a:rPr lang="de-DE" dirty="0" smtClean="0"/>
              <a:t>Folgen für wirtschaftliche Effizienz und institutionellen Wandel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40933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Unternehmenszentrierung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Großer Unterschied zu anderen Theorien in der </a:t>
            </a:r>
            <a:r>
              <a:rPr lang="de-DE" dirty="0" err="1" smtClean="0"/>
              <a:t>Policy</a:t>
            </a:r>
            <a:r>
              <a:rPr lang="de-DE" dirty="0" smtClean="0"/>
              <a:t> Forschung: Im Fokus stehen nicht Wähler oder Parteien, sondern Unternehmen</a:t>
            </a:r>
          </a:p>
          <a:p>
            <a:r>
              <a:rPr lang="de-DE" dirty="0" smtClean="0"/>
              <a:t>Wurzeln liegen in der </a:t>
            </a:r>
            <a:r>
              <a:rPr lang="de-DE" dirty="0" err="1" smtClean="0"/>
              <a:t>Korporatismusdebatte</a:t>
            </a:r>
            <a:r>
              <a:rPr lang="de-DE" dirty="0" smtClean="0"/>
              <a:t> in den 1980er Jahren</a:t>
            </a:r>
          </a:p>
          <a:p>
            <a:r>
              <a:rPr lang="de-DE" dirty="0" smtClean="0"/>
              <a:t>Interesse an der Arbeitgeberseite wuchs</a:t>
            </a:r>
          </a:p>
          <a:p>
            <a:r>
              <a:rPr lang="de-DE" dirty="0" smtClean="0"/>
              <a:t>Länder hatten Ähnlichkeiten mit </a:t>
            </a:r>
            <a:r>
              <a:rPr lang="de-DE" dirty="0" err="1" smtClean="0"/>
              <a:t>korporatistischen</a:t>
            </a:r>
            <a:r>
              <a:rPr lang="de-DE" dirty="0" smtClean="0"/>
              <a:t> Politikmustern, obwohl ihnen auf Seiten des Faktors Arbeit alle Merkmale fehlten</a:t>
            </a:r>
          </a:p>
          <a:p>
            <a:r>
              <a:rPr lang="de-DE" dirty="0" smtClean="0"/>
              <a:t>Beispiel Schweiz – starke Arbeitgeberverbände, aber schwache Gewerkschaften</a:t>
            </a:r>
          </a:p>
          <a:p>
            <a:r>
              <a:rPr lang="de-DE" dirty="0" smtClean="0"/>
              <a:t>Konzept lässt sich als schrittweise Weiterentwicklung eines bestimmten arbeitgeberzentrierten Zweigs der </a:t>
            </a:r>
            <a:r>
              <a:rPr lang="de-DE" dirty="0" err="1" smtClean="0"/>
              <a:t>Korporatismusforschung</a:t>
            </a:r>
            <a:r>
              <a:rPr lang="de-DE" dirty="0" smtClean="0"/>
              <a:t> verstehen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967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Koordination in institutionellen Sphären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4 Sphären</a:t>
            </a:r>
          </a:p>
          <a:p>
            <a:r>
              <a:rPr lang="de-DE" b="1" dirty="0" smtClean="0"/>
              <a:t>Arbeitsbeziehungen</a:t>
            </a:r>
          </a:p>
          <a:p>
            <a:r>
              <a:rPr lang="de-DE" dirty="0" smtClean="0"/>
              <a:t>Koordinierte Ökonomien -&gt;Lohnaushandlungen vor allem oberhalb der Unternehmensebene. </a:t>
            </a:r>
            <a:r>
              <a:rPr lang="de-DE" dirty="0"/>
              <a:t>L</a:t>
            </a:r>
            <a:r>
              <a:rPr lang="de-DE" dirty="0" smtClean="0"/>
              <a:t>iberalen Marktökonomien -&gt;auf Unternehmensebene</a:t>
            </a:r>
          </a:p>
          <a:p>
            <a:r>
              <a:rPr lang="de-DE" dirty="0" smtClean="0"/>
              <a:t>Mitbestimmungsgesetze (nicht nur auf betrieblicher Ebene, sondern auch Unternehmensmitbestimmung)</a:t>
            </a:r>
          </a:p>
          <a:p>
            <a:r>
              <a:rPr lang="de-DE" b="1" dirty="0" smtClean="0"/>
              <a:t>Unternehmenskontrolle</a:t>
            </a:r>
          </a:p>
          <a:p>
            <a:r>
              <a:rPr lang="de-DE" dirty="0" smtClean="0"/>
              <a:t>Banken und Eigenkapitalgeber in koordinierten Ökonomien –&gt; langfristige Beziehungen zu Unternehmen und Beteiligung an Unternehmensaufsicht</a:t>
            </a:r>
          </a:p>
          <a:p>
            <a:r>
              <a:rPr lang="de-DE" dirty="0" smtClean="0"/>
              <a:t>Für Marktökonomien hingegen, sind Streubesitz an Unternehmen und Kontrolle über Kapitalmärkte typisch</a:t>
            </a:r>
          </a:p>
        </p:txBody>
      </p:sp>
    </p:spTree>
    <p:extLst>
      <p:ext uri="{BB962C8B-B14F-4D97-AF65-F5344CB8AC3E}">
        <p14:creationId xmlns:p14="http://schemas.microsoft.com/office/powerpoint/2010/main" val="1443742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Koordination in institutionellen Sphären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Ausbildungswesen</a:t>
            </a:r>
            <a:endParaRPr lang="de-DE" b="1" dirty="0"/>
          </a:p>
          <a:p>
            <a:r>
              <a:rPr lang="de-DE" dirty="0"/>
              <a:t>Fertigkeiten von Beschäftigten werden im Unternehmen angelernt, Sozialpartner beteiligen sich an der Regulierung betrieblicher </a:t>
            </a:r>
            <a:r>
              <a:rPr lang="de-DE" dirty="0" smtClean="0"/>
              <a:t>Ausbildungsgänge</a:t>
            </a:r>
          </a:p>
          <a:p>
            <a:r>
              <a:rPr lang="de-DE" dirty="0" smtClean="0"/>
              <a:t>Marktökonomie hingegen: Ausbildung außerhalb der Unternehmen, </a:t>
            </a:r>
            <a:r>
              <a:rPr lang="de-DE" dirty="0" err="1" smtClean="0"/>
              <a:t>zB</a:t>
            </a:r>
            <a:r>
              <a:rPr lang="de-DE" dirty="0" smtClean="0"/>
              <a:t> Universitäten</a:t>
            </a:r>
            <a:endParaRPr lang="de-DE" dirty="0"/>
          </a:p>
          <a:p>
            <a:r>
              <a:rPr lang="de-DE" b="1" dirty="0" smtClean="0"/>
              <a:t>Wettbewerbsregime</a:t>
            </a:r>
          </a:p>
          <a:p>
            <a:r>
              <a:rPr lang="de-DE" dirty="0" smtClean="0"/>
              <a:t>Rigidere Wettbewerbspolitik bei liberalen Marktökonomien (Beispiel USA und Deutschland, vergleichende und nicht vergleichende Werbung)</a:t>
            </a:r>
          </a:p>
        </p:txBody>
      </p:sp>
    </p:spTree>
    <p:extLst>
      <p:ext uri="{BB962C8B-B14F-4D97-AF65-F5344CB8AC3E}">
        <p14:creationId xmlns:p14="http://schemas.microsoft.com/office/powerpoint/2010/main" val="1653362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Institutionelle Komplementarität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Institutionelle Komplementarität liegt vor, wenn die Funktionalität einer Institution von der Präsenz anderer Institutionen abhängt</a:t>
            </a:r>
          </a:p>
          <a:p>
            <a:r>
              <a:rPr lang="de-DE" dirty="0" smtClean="0"/>
              <a:t>Wettbewerbsvorteil: bei koordinierten Ökonomien, Fähigkeit zur langfristigen inkrementellen Innovation bei Qualitätsprodukten</a:t>
            </a:r>
          </a:p>
          <a:p>
            <a:r>
              <a:rPr lang="de-DE" dirty="0"/>
              <a:t> </a:t>
            </a:r>
            <a:r>
              <a:rPr lang="de-DE" dirty="0" smtClean="0"/>
              <a:t>            -&gt; Institutionelles Umfeld verfügt über Institutionen der Unternehmensfinanzierung und Institutionen des Kündigungsschutzes</a:t>
            </a:r>
          </a:p>
          <a:p>
            <a:r>
              <a:rPr lang="de-DE" dirty="0" smtClean="0"/>
              <a:t>Bei liberale Marktökonomien: können schnell in neue Produktionsnischen vordringen, radikale Innovationen vorzubringen und sich wenn nötig schnell zurückzuziehen</a:t>
            </a:r>
          </a:p>
          <a:p>
            <a:r>
              <a:rPr lang="de-DE" dirty="0"/>
              <a:t> </a:t>
            </a:r>
            <a:r>
              <a:rPr lang="de-DE" dirty="0" smtClean="0"/>
              <a:t>             -&gt;...verfügt über Institutionen, die Risikokapital bereitstellen und Arbeitsmarktinstitutionen, die schnelle Einstellung und Entlassung ermögliche</a:t>
            </a:r>
          </a:p>
          <a:p>
            <a:pPr algn="ctr"/>
            <a:r>
              <a:rPr lang="de-DE" b="1" dirty="0" smtClean="0"/>
              <a:t>Hier wirken Institutionen der Unternehmensfinanzierung und die Arbeitsmarktinstitutionen komplementär</a:t>
            </a:r>
            <a:endParaRPr lang="de-DE" b="1" dirty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790580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Nationale Spielarten des Kapitalismus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Hall und </a:t>
            </a:r>
            <a:r>
              <a:rPr lang="de-DE" dirty="0" err="1" smtClean="0"/>
              <a:t>Soskice</a:t>
            </a:r>
            <a:r>
              <a:rPr lang="de-DE" dirty="0" smtClean="0"/>
              <a:t> -&gt; Unterscheidung koordinierte Ökonomien, liberale Marktökonomien und Mischformen</a:t>
            </a:r>
          </a:p>
          <a:p>
            <a:r>
              <a:rPr lang="de-DE" dirty="0" smtClean="0"/>
              <a:t>Optimierungsversuche:</a:t>
            </a:r>
          </a:p>
          <a:p>
            <a:r>
              <a:rPr lang="de-DE" dirty="0" err="1" smtClean="0"/>
              <a:t>Amable</a:t>
            </a:r>
            <a:r>
              <a:rPr lang="de-DE" dirty="0" smtClean="0"/>
              <a:t>: Fünf Typen, marktbasierten, asiatischen, sozialdemokratisch-nordischen, mediterranen  und kontinentaleuropäischen Kapitalismus</a:t>
            </a:r>
          </a:p>
          <a:p>
            <a:r>
              <a:rPr lang="de-DE" dirty="0" smtClean="0"/>
              <a:t>Jeder </a:t>
            </a:r>
            <a:r>
              <a:rPr lang="de-DE" dirty="0" err="1" smtClean="0"/>
              <a:t>Realtyp</a:t>
            </a:r>
            <a:r>
              <a:rPr lang="de-DE" dirty="0" smtClean="0"/>
              <a:t> hat eigenes Kapitalismusmodell , da Kapitalismus nicht immer kategorial, viele Graustufen</a:t>
            </a:r>
          </a:p>
          <a:p>
            <a:r>
              <a:rPr lang="de-DE" dirty="0" smtClean="0"/>
              <a:t>Hall und </a:t>
            </a:r>
            <a:r>
              <a:rPr lang="de-DE" dirty="0" err="1" smtClean="0"/>
              <a:t>Gingerichs</a:t>
            </a:r>
            <a:r>
              <a:rPr lang="de-DE" dirty="0" smtClean="0"/>
              <a:t> Index des Ausmaßes an strategischer Koordination in Ökonomien</a:t>
            </a:r>
          </a:p>
          <a:p>
            <a:r>
              <a:rPr lang="de-DE" dirty="0" err="1" smtClean="0"/>
              <a:t>Höpners</a:t>
            </a:r>
            <a:r>
              <a:rPr lang="de-DE" dirty="0" smtClean="0"/>
              <a:t> Skala des organisierten Kapitalismus</a:t>
            </a:r>
          </a:p>
          <a:p>
            <a:r>
              <a:rPr lang="de-DE" dirty="0" smtClean="0"/>
              <a:t>Zwei Typen werden definiert und Realtypen auf einer Achse zwischen ihnen eingeordnet</a:t>
            </a:r>
          </a:p>
          <a:p>
            <a:r>
              <a:rPr lang="de-DE" dirty="0" smtClean="0"/>
              <a:t>Unterschied: H. u. G. </a:t>
            </a:r>
            <a:r>
              <a:rPr lang="de-DE" dirty="0" err="1" smtClean="0"/>
              <a:t>horizonatale</a:t>
            </a:r>
            <a:r>
              <a:rPr lang="de-DE" dirty="0" smtClean="0"/>
              <a:t> Koordination zwischen Unternehmen, </a:t>
            </a:r>
            <a:r>
              <a:rPr lang="de-DE" dirty="0" err="1" smtClean="0"/>
              <a:t>Höpner</a:t>
            </a:r>
            <a:r>
              <a:rPr lang="de-DE" dirty="0" smtClean="0"/>
              <a:t>: Untere Unternehmen werden mit oberhalb der Unternehmensebene angesiedelten Zielen aufgeladen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3312417"/>
      </p:ext>
    </p:extLst>
  </p:cSld>
  <p:clrMapOvr>
    <a:masterClrMapping/>
  </p:clrMapOvr>
</p:sld>
</file>

<file path=ppt/theme/theme1.xml><?xml version="1.0" encoding="utf-8"?>
<a:theme xmlns:a="http://schemas.openxmlformats.org/drawingml/2006/main" name="Ansicht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Ansicht</Template>
  <TotalTime>0</TotalTime>
  <Words>996</Words>
  <Application>Microsoft Office PowerPoint</Application>
  <PresentationFormat>Benutzerdefiniert</PresentationFormat>
  <Paragraphs>108</Paragraphs>
  <Slides>16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Ansicht</vt:lpstr>
      <vt:lpstr>Wohlfahrts-staatstheorien   </vt:lpstr>
      <vt:lpstr>Literatur</vt:lpstr>
      <vt:lpstr>Inhalt</vt:lpstr>
      <vt:lpstr>Spielkarten des Kapitalismus</vt:lpstr>
      <vt:lpstr>Unternehmenszentrierung</vt:lpstr>
      <vt:lpstr>Koordination in institutionellen Sphären</vt:lpstr>
      <vt:lpstr>Koordination in institutionellen Sphären</vt:lpstr>
      <vt:lpstr>Institutionelle Komplementarität</vt:lpstr>
      <vt:lpstr>Nationale Spielarten des Kapitalismus</vt:lpstr>
      <vt:lpstr>Komparative Vorteile und institutioneller Wandel </vt:lpstr>
      <vt:lpstr>Wandel des deutschen Produktionsregimes</vt:lpstr>
      <vt:lpstr>Die neue Wohlfahrtsstaatsdebatte </vt:lpstr>
      <vt:lpstr>Die globale Finanzkrise</vt:lpstr>
      <vt:lpstr>Die globale Finanzkrise</vt:lpstr>
      <vt:lpstr> Kritik</vt:lpstr>
      <vt:lpstr>Diskussion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Wohlfahrts-staatstheorien</dc:title>
  <dc:creator>sanda Mesanovic</dc:creator>
  <cp:lastModifiedBy>AK110192</cp:lastModifiedBy>
  <cp:revision>44</cp:revision>
  <dcterms:created xsi:type="dcterms:W3CDTF">2017-11-14T13:37:43Z</dcterms:created>
  <dcterms:modified xsi:type="dcterms:W3CDTF">2017-11-15T07:21:44Z</dcterms:modified>
</cp:coreProperties>
</file>