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0472-FDDC-4517-BADB-A4D26432E445}" type="datetimeFigureOut">
              <a:rPr lang="de-AT" smtClean="0"/>
              <a:t>15.03.2016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1CAF-5301-4567-A794-FE9863F6986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99265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0472-FDDC-4517-BADB-A4D26432E445}" type="datetimeFigureOut">
              <a:rPr lang="de-AT" smtClean="0"/>
              <a:t>15.03.2016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1CAF-5301-4567-A794-FE9863F6986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09006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0472-FDDC-4517-BADB-A4D26432E445}" type="datetimeFigureOut">
              <a:rPr lang="de-AT" smtClean="0"/>
              <a:t>15.03.2016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1CAF-5301-4567-A794-FE9863F6986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2040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0472-FDDC-4517-BADB-A4D26432E445}" type="datetimeFigureOut">
              <a:rPr lang="de-AT" smtClean="0"/>
              <a:t>15.03.2016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1CAF-5301-4567-A794-FE9863F6986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71054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0472-FDDC-4517-BADB-A4D26432E445}" type="datetimeFigureOut">
              <a:rPr lang="de-AT" smtClean="0"/>
              <a:t>15.03.2016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1CAF-5301-4567-A794-FE9863F6986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50224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0472-FDDC-4517-BADB-A4D26432E445}" type="datetimeFigureOut">
              <a:rPr lang="de-AT" smtClean="0"/>
              <a:t>15.03.2016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1CAF-5301-4567-A794-FE9863F6986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56376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0472-FDDC-4517-BADB-A4D26432E445}" type="datetimeFigureOut">
              <a:rPr lang="de-AT" smtClean="0"/>
              <a:t>15.03.2016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1CAF-5301-4567-A794-FE9863F6986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74989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0472-FDDC-4517-BADB-A4D26432E445}" type="datetimeFigureOut">
              <a:rPr lang="de-AT" smtClean="0"/>
              <a:t>15.03.2016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1CAF-5301-4567-A794-FE9863F6986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18081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0472-FDDC-4517-BADB-A4D26432E445}" type="datetimeFigureOut">
              <a:rPr lang="de-AT" smtClean="0"/>
              <a:t>15.03.2016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1CAF-5301-4567-A794-FE9863F6986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862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0472-FDDC-4517-BADB-A4D26432E445}" type="datetimeFigureOut">
              <a:rPr lang="de-AT" smtClean="0"/>
              <a:t>15.03.2016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1CAF-5301-4567-A794-FE9863F6986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9468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0472-FDDC-4517-BADB-A4D26432E445}" type="datetimeFigureOut">
              <a:rPr lang="de-AT" smtClean="0"/>
              <a:t>15.03.2016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1CAF-5301-4567-A794-FE9863F6986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43835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80472-FDDC-4517-BADB-A4D26432E445}" type="datetimeFigureOut">
              <a:rPr lang="de-AT" smtClean="0"/>
              <a:t>15.03.2016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B1CAF-5301-4567-A794-FE9863F6986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13069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dict.leo.org/chde/index_de.html#/search=m%C3%B2&amp;searchLoc=0&amp;resultOrder=basic&amp;multiwordShowSingle=on" TargetMode="External"/><Relationship Id="rId2" Type="http://schemas.openxmlformats.org/officeDocument/2006/relationships/hyperlink" Target="http://dict.leo.org/chde/index_de.html#/search=%E6%9C%AB&amp;searchLoc=0&amp;resultOrder=basic&amp;multiwordShowSingle=o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1470025"/>
          </a:xfrm>
        </p:spPr>
        <p:txBody>
          <a:bodyPr>
            <a:normAutofit/>
          </a:bodyPr>
          <a:lstStyle/>
          <a:p>
            <a:r>
              <a:rPr lang="de-AT" dirty="0"/>
              <a:t>Migration, Sprachen und Religionen in Bildungskontexten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AT" dirty="0"/>
              <a:t>UE Pädagogik SS </a:t>
            </a:r>
            <a:r>
              <a:rPr lang="de-AT" dirty="0" smtClean="0"/>
              <a:t>2016</a:t>
            </a:r>
            <a:endParaRPr lang="de-AT" dirty="0"/>
          </a:p>
          <a:p>
            <a:r>
              <a:rPr lang="de-AT" sz="1900" dirty="0"/>
              <a:t>Institut für Pädagogik und Pädagogische Psychologie, JKU Universität Linz</a:t>
            </a:r>
          </a:p>
          <a:p>
            <a:endParaRPr lang="de-AT" dirty="0"/>
          </a:p>
          <a:p>
            <a:r>
              <a:rPr lang="de-AT" dirty="0"/>
              <a:t>Dr. Herzog-Punzenberger &amp; </a:t>
            </a:r>
            <a:r>
              <a:rPr lang="de-AT" dirty="0" err="1"/>
              <a:t>Kreissler</a:t>
            </a:r>
            <a:r>
              <a:rPr lang="de-AT" dirty="0"/>
              <a:t> MA</a:t>
            </a:r>
          </a:p>
        </p:txBody>
      </p:sp>
    </p:spTree>
    <p:extLst>
      <p:ext uri="{BB962C8B-B14F-4D97-AF65-F5344CB8AC3E}">
        <p14:creationId xmlns:p14="http://schemas.microsoft.com/office/powerpoint/2010/main" val="222545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Erster Block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Einführung </a:t>
            </a:r>
            <a:r>
              <a:rPr lang="de-AT" dirty="0" smtClean="0"/>
              <a:t>in das </a:t>
            </a:r>
            <a:r>
              <a:rPr lang="de-AT" dirty="0"/>
              <a:t>Konzept der LV </a:t>
            </a:r>
          </a:p>
          <a:p>
            <a:endParaRPr lang="de-AT" dirty="0"/>
          </a:p>
          <a:p>
            <a:r>
              <a:rPr lang="de-AT" dirty="0"/>
              <a:t>Gastvortrag Ass. Prof. John über Migrationsgeschichte Linz und Organisation des Museumsbesuchs in Steyr</a:t>
            </a:r>
          </a:p>
          <a:p>
            <a:endParaRPr lang="de-AT" dirty="0"/>
          </a:p>
          <a:p>
            <a:r>
              <a:rPr lang="de-AT" dirty="0"/>
              <a:t>Abwechselnd theoretische und praktische Abschnitte</a:t>
            </a:r>
          </a:p>
          <a:p>
            <a:pPr marL="0" indent="0">
              <a:buNone/>
            </a:pPr>
            <a:endParaRPr lang="de-AT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2091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Hausübung 1 „Mobilitätsbiografien“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e-AT" dirty="0"/>
              <a:t>Phase 1 	bis 18.3.</a:t>
            </a:r>
          </a:p>
          <a:p>
            <a:pPr marL="0" indent="0">
              <a:buNone/>
            </a:pPr>
            <a:r>
              <a:rPr lang="de-AT" sz="2400" dirty="0"/>
              <a:t>je ein Unterkapitel aus den sechs historischen Abschnitten des Buchs von M. John: Kaiserzeit, Zwischenkriegszeit, Nationalsozialismus, Nachkriegsjahre, </a:t>
            </a:r>
            <a:r>
              <a:rPr lang="de-AT" sz="2400" dirty="0" err="1"/>
              <a:t>organ</a:t>
            </a:r>
            <a:r>
              <a:rPr lang="de-AT" sz="2400" dirty="0"/>
              <a:t>. Gastarbeit &amp; neue Migration, 21. Jahrhundert.</a:t>
            </a:r>
          </a:p>
          <a:p>
            <a:pPr marL="0" indent="0">
              <a:buNone/>
            </a:pPr>
            <a:r>
              <a:rPr lang="de-AT" dirty="0"/>
              <a:t>Phase 2	bis 8.4.</a:t>
            </a:r>
          </a:p>
          <a:p>
            <a:pPr marL="0" indent="0">
              <a:buNone/>
            </a:pPr>
            <a:r>
              <a:rPr lang="de-AT" sz="2400" dirty="0"/>
              <a:t>Eltern, Großeltern, Verwandte über ihre geografische Mobilität (Geburtsort, Bildungsort/e, Familiengründung,…Pension) befragen sowie höchsten Schulabschluss u Beruf</a:t>
            </a:r>
          </a:p>
          <a:p>
            <a:pPr marL="0" indent="0">
              <a:buNone/>
            </a:pPr>
            <a:r>
              <a:rPr lang="de-AT" dirty="0"/>
              <a:t>Phase 3	bis 29.4.</a:t>
            </a:r>
          </a:p>
          <a:p>
            <a:pPr marL="0" indent="0">
              <a:buNone/>
            </a:pPr>
            <a:r>
              <a:rPr lang="de-AT" sz="2400" dirty="0"/>
              <a:t>Verschriftlichen sowie grafische Umsetzung der Mobilitätsbiografien</a:t>
            </a:r>
          </a:p>
          <a:p>
            <a:pPr>
              <a:buFont typeface="Symbol"/>
              <a:buChar char="Þ"/>
            </a:pPr>
            <a:endParaRPr lang="de-AT" dirty="0"/>
          </a:p>
          <a:p>
            <a:pPr marL="0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86467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Zweiter Block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AT" dirty="0"/>
              <a:t>Ausstellungsbesuch Museum Arbeitswelten in Steyr „50 Jahre Arbeitsmigration“</a:t>
            </a:r>
          </a:p>
          <a:p>
            <a:endParaRPr lang="de-AT" dirty="0"/>
          </a:p>
          <a:p>
            <a:r>
              <a:rPr lang="de-AT" dirty="0"/>
              <a:t>Vorbereitung durch Ausstellungsbroschüre und Buch John</a:t>
            </a:r>
          </a:p>
          <a:p>
            <a:endParaRPr lang="de-AT" dirty="0"/>
          </a:p>
          <a:p>
            <a:r>
              <a:rPr lang="de-AT" dirty="0"/>
              <a:t>Rollenübernahme „Buddy“ für eine/n MORE-Studierende/n</a:t>
            </a:r>
          </a:p>
          <a:p>
            <a:endParaRPr lang="de-AT" dirty="0"/>
          </a:p>
          <a:p>
            <a:r>
              <a:rPr lang="de-AT" dirty="0"/>
              <a:t>Austausch der Mobilitätsgeschichte/n auf drei Ebenen: individuell (Person und Familie), lokal (Herkunftsregion), national (politische Rahmenbedingungen)</a:t>
            </a:r>
          </a:p>
          <a:p>
            <a:endParaRPr lang="de-AT" dirty="0"/>
          </a:p>
          <a:p>
            <a:r>
              <a:rPr lang="de-AT" dirty="0"/>
              <a:t>Bei </a:t>
            </a:r>
            <a:r>
              <a:rPr lang="de-AT" dirty="0" err="1"/>
              <a:t>finanz</a:t>
            </a:r>
            <a:r>
              <a:rPr lang="de-AT" dirty="0"/>
              <a:t>. Problemen </a:t>
            </a:r>
            <a:r>
              <a:rPr lang="de-AT" dirty="0" err="1"/>
              <a:t>persönl</a:t>
            </a:r>
            <a:r>
              <a:rPr lang="de-AT" dirty="0"/>
              <a:t>. Kontaktaufnahme</a:t>
            </a:r>
          </a:p>
          <a:p>
            <a:pPr marL="0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0507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AT" dirty="0"/>
              <a:t>Hausübung 2		 </a:t>
            </a:r>
            <a:r>
              <a:rPr lang="de-AT" sz="3600" dirty="0"/>
              <a:t>Mobilitätsbiografien grenzüberschreitend – kritischer Medienarbeit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85000" lnSpcReduction="20000"/>
          </a:bodyPr>
          <a:lstStyle/>
          <a:p>
            <a:r>
              <a:rPr lang="de-AT" dirty="0"/>
              <a:t>LV-Studierende verschriftlichen nach Rückkehr die wichtigsten/interessantesten Punkte der </a:t>
            </a:r>
            <a:r>
              <a:rPr lang="de-AT" dirty="0" err="1"/>
              <a:t>Mobibio</a:t>
            </a:r>
            <a:r>
              <a:rPr lang="de-AT" dirty="0"/>
              <a:t> des sowie Begegnung mit dem ihnen anvertrauten MORE-Studierenden, um es in der LV am 29.4. vorzustellen </a:t>
            </a:r>
          </a:p>
          <a:p>
            <a:pPr marL="0" indent="0">
              <a:buNone/>
            </a:pPr>
            <a:endParaRPr lang="de-AT" dirty="0"/>
          </a:p>
          <a:p>
            <a:r>
              <a:rPr lang="de-AT" dirty="0"/>
              <a:t>Mobilitätsbiografie wird fertiggestellt und grafisch umgesetzt</a:t>
            </a:r>
          </a:p>
          <a:p>
            <a:endParaRPr lang="de-AT" dirty="0"/>
          </a:p>
          <a:p>
            <a:r>
              <a:rPr lang="de-AT" dirty="0"/>
              <a:t>MIGAZIN wird mehrmals pro Woche gelesen und in Forschungstagebuch mit öffentlichen Diskursen in Verbindung gesetzt </a:t>
            </a:r>
          </a:p>
        </p:txBody>
      </p:sp>
    </p:spTree>
    <p:extLst>
      <p:ext uri="{BB962C8B-B14F-4D97-AF65-F5344CB8AC3E}">
        <p14:creationId xmlns:p14="http://schemas.microsoft.com/office/powerpoint/2010/main" val="108528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Dritter Block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endParaRPr lang="de-AT" sz="2800" dirty="0"/>
          </a:p>
          <a:p>
            <a:pPr marL="457200" indent="-457200">
              <a:buAutoNum type="arabicPeriod"/>
            </a:pPr>
            <a:r>
              <a:rPr lang="de-AT" sz="2800" dirty="0"/>
              <a:t>Nachbereitung des Museumsbesuchs, Literatur, Mobilitätsbiografie</a:t>
            </a:r>
          </a:p>
          <a:p>
            <a:pPr marL="457200" indent="-457200">
              <a:buAutoNum type="arabicPeriod"/>
            </a:pPr>
            <a:endParaRPr lang="de-AT" sz="2800" dirty="0"/>
          </a:p>
          <a:p>
            <a:pPr marL="457200" indent="-457200">
              <a:buAutoNum type="arabicPeriod"/>
            </a:pPr>
            <a:r>
              <a:rPr lang="de-AT" sz="2800" dirty="0"/>
              <a:t>Gastreferent </a:t>
            </a:r>
            <a:r>
              <a:rPr lang="de-AT" sz="2800" dirty="0" err="1"/>
              <a:t>Camaran</a:t>
            </a:r>
            <a:r>
              <a:rPr lang="de-AT" sz="2800" dirty="0"/>
              <a:t> </a:t>
            </a:r>
            <a:r>
              <a:rPr lang="de-AT" sz="2800" dirty="0" err="1"/>
              <a:t>Jaff</a:t>
            </a:r>
            <a:r>
              <a:rPr lang="de-AT" sz="2800" dirty="0"/>
              <a:t>, Leiter einer Flüchtlingsunterkunft in Wien/NÖ und Nahost-Experte</a:t>
            </a:r>
          </a:p>
          <a:p>
            <a:endParaRPr lang="de-AT" sz="2200" dirty="0"/>
          </a:p>
          <a:p>
            <a:pPr marL="0" indent="0">
              <a:buNone/>
            </a:pPr>
            <a:endParaRPr lang="de-AT" sz="2200" dirty="0"/>
          </a:p>
          <a:p>
            <a:pPr marL="0" indent="0">
              <a:buNone/>
            </a:pPr>
            <a:r>
              <a:rPr lang="de-AT" sz="22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56922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Dritter Block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Autofit/>
          </a:bodyPr>
          <a:lstStyle/>
          <a:p>
            <a:r>
              <a:rPr lang="de-AT" sz="2200" dirty="0"/>
              <a:t>Nachbereitung des Museumsbesuchs, Literatur, Mobilitätsbiografie</a:t>
            </a:r>
          </a:p>
          <a:p>
            <a:endParaRPr lang="de-AT" sz="2200" dirty="0"/>
          </a:p>
          <a:p>
            <a:pPr marL="457200" indent="-457200">
              <a:buAutoNum type="arabicParenBoth"/>
            </a:pPr>
            <a:r>
              <a:rPr lang="de-AT" sz="2200" dirty="0"/>
              <a:t>Was habe ich Neues über Migration in Österreich, OÖ, Linz bzw. in meiner Gemeinde gelernt?</a:t>
            </a:r>
          </a:p>
          <a:p>
            <a:pPr marL="457200" indent="-457200">
              <a:buAutoNum type="arabicParenBoth"/>
            </a:pPr>
            <a:r>
              <a:rPr lang="de-AT" sz="2200" dirty="0"/>
              <a:t>Was hab ich Neues über die Mobilitätsbiografien in meiner Familiengeschichte gelernt?</a:t>
            </a:r>
          </a:p>
          <a:p>
            <a:pPr marL="457200" indent="-457200">
              <a:buAutoNum type="arabicParenBoth"/>
            </a:pPr>
            <a:r>
              <a:rPr lang="de-AT" sz="2200" dirty="0"/>
              <a:t>Was habe ich Neues über die Mobilitätserfahrungen des/der MORE-Studierenden gelernt?</a:t>
            </a:r>
          </a:p>
          <a:p>
            <a:pPr marL="457200" indent="-457200">
              <a:buAutoNum type="arabicParenBoth"/>
            </a:pPr>
            <a:r>
              <a:rPr lang="de-AT" sz="2200" dirty="0"/>
              <a:t>Wie hat das die Wahrnehmung der aktuellen gesellschaftspolitisch/medial vermittelten Situation verändert?</a:t>
            </a:r>
          </a:p>
          <a:p>
            <a:pPr marL="0" indent="0">
              <a:buNone/>
            </a:pPr>
            <a:endParaRPr lang="de-AT" sz="2200" dirty="0"/>
          </a:p>
          <a:p>
            <a:pPr marL="0" indent="0">
              <a:buNone/>
            </a:pPr>
            <a:r>
              <a:rPr lang="de-AT" sz="22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88164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Hausübung 3	Filmanalysen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AT" dirty="0"/>
              <a:t>5 Filme – 5 Gruppen (zu 4-5 Personen)</a:t>
            </a:r>
          </a:p>
          <a:p>
            <a:pPr marL="0" indent="0">
              <a:buNone/>
            </a:pPr>
            <a:r>
              <a:rPr lang="de-AT" dirty="0"/>
              <a:t>Filme rotieren zw. 29.4. und 3.6. (5 Wochen)</a:t>
            </a:r>
          </a:p>
          <a:p>
            <a:pPr marL="0" indent="0">
              <a:buNone/>
            </a:pPr>
            <a:r>
              <a:rPr lang="de-AT" dirty="0"/>
              <a:t>Plan auf Flipchart</a:t>
            </a:r>
          </a:p>
          <a:p>
            <a:pPr marL="514350" indent="-514350">
              <a:buAutoNum type="arabicParenR"/>
            </a:pPr>
            <a:r>
              <a:rPr lang="de-AT" dirty="0"/>
              <a:t>Willkommen </a:t>
            </a:r>
            <a:r>
              <a:rPr lang="de-AT" dirty="0" err="1"/>
              <a:t>Almanya</a:t>
            </a:r>
            <a:r>
              <a:rPr lang="de-AT" dirty="0"/>
              <a:t>, </a:t>
            </a:r>
            <a:r>
              <a:rPr lang="de-AT" dirty="0" err="1"/>
              <a:t>Gurbet</a:t>
            </a:r>
            <a:r>
              <a:rPr lang="de-AT" dirty="0"/>
              <a:t>, Blue </a:t>
            </a:r>
            <a:r>
              <a:rPr lang="de-AT" dirty="0" err="1"/>
              <a:t>Eyed</a:t>
            </a:r>
            <a:r>
              <a:rPr lang="de-AT" dirty="0"/>
              <a:t>, </a:t>
            </a:r>
            <a:r>
              <a:rPr lang="de-AT" dirty="0" err="1"/>
              <a:t>Here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stay</a:t>
            </a:r>
            <a:r>
              <a:rPr lang="de-AT" dirty="0"/>
              <a:t>, Freedom </a:t>
            </a:r>
            <a:r>
              <a:rPr lang="de-AT" dirty="0" err="1"/>
              <a:t>Writers</a:t>
            </a:r>
            <a:endParaRPr lang="de-AT" dirty="0"/>
          </a:p>
          <a:p>
            <a:pPr marL="514350" indent="-514350">
              <a:buAutoNum type="arabicParenR"/>
            </a:pPr>
            <a:r>
              <a:rPr lang="de-AT" dirty="0"/>
              <a:t>Rollenverteilung in der Gruppe</a:t>
            </a:r>
          </a:p>
          <a:p>
            <a:pPr marL="514350" indent="-514350">
              <a:buAutoNum type="alphaLcParenR"/>
            </a:pPr>
            <a:r>
              <a:rPr lang="de-AT" dirty="0" err="1"/>
              <a:t>Org</a:t>
            </a:r>
            <a:r>
              <a:rPr lang="de-AT" dirty="0"/>
              <a:t> der Filme, b) Ort, c) Verpflegung, d) Verschriftlichung der Reflexionen nach Leitfaden</a:t>
            </a:r>
          </a:p>
          <a:p>
            <a:pPr marL="0" indent="0">
              <a:buNone/>
            </a:pPr>
            <a:r>
              <a:rPr lang="de-AT" dirty="0"/>
              <a:t>3) Lotte stellt Analyseleitfaden vor </a:t>
            </a:r>
          </a:p>
          <a:p>
            <a:pPr marL="0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8823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Vierter Block		 3.6.2016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r>
              <a:rPr lang="de-AT" dirty="0"/>
              <a:t>Filmanalysen und Meta-Analyse</a:t>
            </a:r>
          </a:p>
        </p:txBody>
      </p:sp>
    </p:spTree>
    <p:extLst>
      <p:ext uri="{BB962C8B-B14F-4D97-AF65-F5344CB8AC3E}">
        <p14:creationId xmlns:p14="http://schemas.microsoft.com/office/powerpoint/2010/main" val="18055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Hausübung 4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Integrationsleitbild Oberösterreich sowie</a:t>
            </a:r>
          </a:p>
          <a:p>
            <a:r>
              <a:rPr lang="de-AT" dirty="0"/>
              <a:t>3. Umsetzungsbericht</a:t>
            </a:r>
          </a:p>
        </p:txBody>
      </p:sp>
    </p:spTree>
    <p:extLst>
      <p:ext uri="{BB962C8B-B14F-4D97-AF65-F5344CB8AC3E}">
        <p14:creationId xmlns:p14="http://schemas.microsoft.com/office/powerpoint/2010/main" val="356782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Fünfter Block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AT" dirty="0"/>
              <a:t>Statistischer Input – Gruppenarbeit mit Literatur</a:t>
            </a:r>
          </a:p>
          <a:p>
            <a:pPr marL="0" indent="0">
              <a:buNone/>
            </a:pPr>
            <a:endParaRPr lang="de-AT" dirty="0"/>
          </a:p>
          <a:p>
            <a:r>
              <a:rPr lang="de-AT" dirty="0" smtClean="0"/>
              <a:t>Szenisches Darstellen</a:t>
            </a:r>
          </a:p>
          <a:p>
            <a:endParaRPr lang="de-AT" dirty="0" smtClean="0"/>
          </a:p>
          <a:p>
            <a:r>
              <a:rPr lang="de-AT" dirty="0" smtClean="0"/>
              <a:t>Leiterin </a:t>
            </a:r>
            <a:r>
              <a:rPr lang="de-AT" dirty="0"/>
              <a:t>der Integrationsstelle OÖ</a:t>
            </a:r>
          </a:p>
          <a:p>
            <a:endParaRPr lang="de-AT" dirty="0"/>
          </a:p>
          <a:p>
            <a:r>
              <a:rPr lang="de-AT" dirty="0"/>
              <a:t>Offene Fragestellungen</a:t>
            </a:r>
          </a:p>
          <a:p>
            <a:endParaRPr lang="de-AT" dirty="0"/>
          </a:p>
          <a:p>
            <a:r>
              <a:rPr lang="de-AT" dirty="0"/>
              <a:t>Zusammenführung, Vertiefung und Abrundung 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12401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Zeit- und Themenstruktur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de-AT" dirty="0"/>
              <a:t>Vier Blocklehrveranstaltungen</a:t>
            </a:r>
          </a:p>
          <a:p>
            <a:pPr marL="0" indent="0">
              <a:buNone/>
            </a:pPr>
            <a:endParaRPr lang="de-AT" dirty="0"/>
          </a:p>
          <a:p>
            <a:pPr marL="514350" indent="-514350">
              <a:buAutoNum type="arabicPeriod"/>
            </a:pPr>
            <a:r>
              <a:rPr lang="de-AT" dirty="0"/>
              <a:t>Block	3x90			11.3.   13.45 – 18.45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de-AT" dirty="0" smtClean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de-AT" dirty="0" smtClean="0"/>
              <a:t>Block</a:t>
            </a:r>
            <a:r>
              <a:rPr lang="de-AT" dirty="0"/>
              <a:t>	2x90	</a:t>
            </a:r>
            <a:r>
              <a:rPr lang="de-AT" dirty="0" smtClean="0"/>
              <a:t>Museum Steyr</a:t>
            </a:r>
            <a:r>
              <a:rPr lang="de-AT" dirty="0"/>
              <a:t>	</a:t>
            </a:r>
            <a:r>
              <a:rPr lang="de-AT" dirty="0" smtClean="0"/>
              <a:t>   8.4</a:t>
            </a:r>
            <a:r>
              <a:rPr lang="de-AT" dirty="0"/>
              <a:t>.   13.45 – 17.00</a:t>
            </a:r>
          </a:p>
          <a:p>
            <a:pPr marL="514350" indent="-514350">
              <a:buAutoNum type="arabicPeriod"/>
            </a:pPr>
            <a:endParaRPr lang="de-AT" dirty="0"/>
          </a:p>
          <a:p>
            <a:pPr marL="514350" indent="-514350">
              <a:buAutoNum type="arabicPeriod"/>
            </a:pPr>
            <a:r>
              <a:rPr lang="de-AT" dirty="0"/>
              <a:t>Block	2x90			</a:t>
            </a:r>
            <a:r>
              <a:rPr lang="de-AT" dirty="0" smtClean="0"/>
              <a:t> 29.4</a:t>
            </a:r>
            <a:r>
              <a:rPr lang="de-AT" dirty="0"/>
              <a:t>.   13.45 – 17.00</a:t>
            </a:r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r>
              <a:rPr lang="de-AT" dirty="0"/>
              <a:t>4</a:t>
            </a:r>
            <a:r>
              <a:rPr lang="de-AT" dirty="0" smtClean="0"/>
              <a:t>.   </a:t>
            </a:r>
            <a:r>
              <a:rPr lang="de-AT" dirty="0"/>
              <a:t>Block	2x90			   </a:t>
            </a:r>
            <a:r>
              <a:rPr lang="de-AT" dirty="0" smtClean="0"/>
              <a:t>3.6.</a:t>
            </a:r>
            <a:r>
              <a:rPr lang="de-AT" dirty="0"/>
              <a:t> </a:t>
            </a:r>
            <a:r>
              <a:rPr lang="de-AT" dirty="0" smtClean="0"/>
              <a:t>   </a:t>
            </a:r>
            <a:r>
              <a:rPr lang="de-AT" dirty="0" smtClean="0"/>
              <a:t>13.45 </a:t>
            </a:r>
            <a:r>
              <a:rPr lang="de-AT" dirty="0"/>
              <a:t>– 17.00</a:t>
            </a:r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r>
              <a:rPr lang="de-AT" dirty="0" smtClean="0"/>
              <a:t>5.   </a:t>
            </a:r>
            <a:r>
              <a:rPr lang="de-AT" dirty="0"/>
              <a:t>Block	2x90			17.6.   </a:t>
            </a:r>
            <a:r>
              <a:rPr lang="de-AT" dirty="0" smtClean="0"/>
              <a:t>  13.45 </a:t>
            </a:r>
            <a:r>
              <a:rPr lang="de-AT" dirty="0"/>
              <a:t>– 17.00</a:t>
            </a:r>
          </a:p>
          <a:p>
            <a:pPr marL="0" indent="0">
              <a:buNone/>
            </a:pPr>
            <a:r>
              <a:rPr lang="de-AT" dirty="0"/>
              <a:t>		4x90			18.6.      </a:t>
            </a:r>
            <a:r>
              <a:rPr lang="de-AT" dirty="0" smtClean="0"/>
              <a:t>  9.30 </a:t>
            </a:r>
            <a:r>
              <a:rPr lang="de-AT" dirty="0"/>
              <a:t>– 17.00</a:t>
            </a:r>
          </a:p>
        </p:txBody>
      </p:sp>
    </p:spTree>
    <p:extLst>
      <p:ext uri="{BB962C8B-B14F-4D97-AF65-F5344CB8AC3E}">
        <p14:creationId xmlns:p14="http://schemas.microsoft.com/office/powerpoint/2010/main" val="245808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AT" sz="4800" dirty="0" smtClean="0">
                <a:latin typeface="Brush Script MT" panose="03060802040406070304" pitchFamily="66" charset="0"/>
              </a:rPr>
              <a:t>Ende</a:t>
            </a:r>
          </a:p>
          <a:p>
            <a:pPr marL="400050" lvl="1" indent="0" algn="ctr">
              <a:buNone/>
            </a:pPr>
            <a:r>
              <a:rPr lang="de-AT" sz="44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Konec</a:t>
            </a:r>
            <a:r>
              <a:rPr lang="de-AT" sz="4400" dirty="0" smtClean="0">
                <a:latin typeface="Brush Script MT" panose="03060802040406070304" pitchFamily="66" charset="0"/>
              </a:rPr>
              <a:t>	</a:t>
            </a:r>
            <a:r>
              <a:rPr lang="ja-JP" altLang="de-DE" sz="4400" b="1" dirty="0" smtClean="0">
                <a:hlinkClick r:id="rId2"/>
              </a:rPr>
              <a:t>末</a:t>
            </a:r>
            <a:r>
              <a:rPr lang="ja-JP" altLang="de-DE" sz="4400" dirty="0" smtClean="0"/>
              <a:t> </a:t>
            </a:r>
            <a:r>
              <a:rPr lang="de-AT" sz="4400" dirty="0" err="1" smtClean="0">
                <a:hlinkClick r:id="rId3"/>
              </a:rPr>
              <a:t>mò</a:t>
            </a:r>
            <a:r>
              <a:rPr lang="de-AT" sz="4400" dirty="0" smtClean="0"/>
              <a:t>  	</a:t>
            </a:r>
            <a:r>
              <a:rPr lang="de-AT" sz="4400" dirty="0" smtClean="0">
                <a:latin typeface="Baskerville Old Face" panose="02020602080505020303" pitchFamily="18" charset="0"/>
              </a:rPr>
              <a:t>Fine</a:t>
            </a:r>
          </a:p>
          <a:p>
            <a:pPr marL="400050" lvl="1" indent="0" algn="ctr">
              <a:buNone/>
            </a:pPr>
            <a:r>
              <a:rPr lang="ar-AE" sz="4400" b="1" dirty="0" smtClean="0">
                <a:effectLst/>
              </a:rPr>
              <a:t>نهاية</a:t>
            </a:r>
            <a:r>
              <a:rPr lang="de-AT" sz="4400" b="1" dirty="0" smtClean="0">
                <a:effectLst/>
              </a:rPr>
              <a:t> </a:t>
            </a:r>
            <a:r>
              <a:rPr lang="de-AT" sz="4400" dirty="0" err="1" smtClean="0">
                <a:effectLst/>
              </a:rPr>
              <a:t>ni</a:t>
            </a:r>
            <a:r>
              <a:rPr lang="de-AT" sz="4400" err="1" smtClean="0">
                <a:effectLst/>
              </a:rPr>
              <a:t>ˈ</a:t>
            </a:r>
            <a:r>
              <a:rPr lang="de-AT" sz="4400" smtClean="0">
                <a:effectLst/>
              </a:rPr>
              <a:t>haːja</a:t>
            </a:r>
            <a:endParaRPr lang="de-AT" sz="44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91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Arbeitsanforderungen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AT" dirty="0"/>
              <a:t>3 ECTS  = 90  Stunden </a:t>
            </a:r>
          </a:p>
          <a:p>
            <a:r>
              <a:rPr lang="de-AT" dirty="0"/>
              <a:t>15 Präsenzeinheiten zu je 90 Minuten, d.h. 22 Stunden </a:t>
            </a:r>
          </a:p>
          <a:p>
            <a:pPr marL="0" indent="0">
              <a:buNone/>
            </a:pPr>
            <a:r>
              <a:rPr lang="de-AT" dirty="0"/>
              <a:t>weitere</a:t>
            </a:r>
          </a:p>
          <a:p>
            <a:r>
              <a:rPr lang="de-AT" dirty="0"/>
              <a:t>68 Stunden (Aufwand für eine/n durchschnittliche/n Studierende/n) für das Lesen der Texte, Erarbeiten der Mobilitätsbiografien und Filmanalysen. </a:t>
            </a:r>
          </a:p>
          <a:p>
            <a:r>
              <a:rPr lang="de-AT" dirty="0"/>
              <a:t>Zwischen dem ersten und dem letzten Termin befinden sich 13 Wochen, das wären bei kontinuierlicher Aufteilung </a:t>
            </a:r>
            <a:r>
              <a:rPr lang="de-AT" dirty="0" err="1"/>
              <a:t>ca</a:t>
            </a:r>
            <a:r>
              <a:rPr lang="de-AT" dirty="0"/>
              <a:t> 5 Stunden pro Woche.</a:t>
            </a:r>
          </a:p>
          <a:p>
            <a:r>
              <a:rPr lang="de-AT" dirty="0"/>
              <a:t>stark </a:t>
            </a:r>
            <a:r>
              <a:rPr lang="de-AT" dirty="0" smtClean="0"/>
              <a:t>aufbauender </a:t>
            </a:r>
            <a:r>
              <a:rPr lang="de-AT" dirty="0"/>
              <a:t>Charakter =&gt; kontinuierliche Teilnahme notwendig</a:t>
            </a:r>
          </a:p>
          <a:p>
            <a:r>
              <a:rPr lang="de-AT" dirty="0"/>
              <a:t>aktive Mitarbeit in allen Einheiten</a:t>
            </a:r>
          </a:p>
          <a:p>
            <a:r>
              <a:rPr lang="de-AT" dirty="0"/>
              <a:t>Durchführung von Einzelarbeiten (Texte lesen, Mobilitätsbiografien) als auch Gruppenarbeiten (Filmanalysen)</a:t>
            </a:r>
          </a:p>
          <a:p>
            <a:pPr marL="0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800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Methoden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AT" sz="4000" dirty="0"/>
              <a:t>Vortrag</a:t>
            </a:r>
          </a:p>
          <a:p>
            <a:r>
              <a:rPr lang="de-AT" sz="4000" dirty="0" err="1" smtClean="0"/>
              <a:t>Rekonstruktive</a:t>
            </a:r>
            <a:r>
              <a:rPr lang="de-AT" sz="4000" dirty="0" smtClean="0"/>
              <a:t> </a:t>
            </a:r>
            <a:r>
              <a:rPr lang="de-AT" sz="4000" dirty="0" err="1" smtClean="0"/>
              <a:t>Biografiearbeit</a:t>
            </a:r>
            <a:endParaRPr lang="de-AT" sz="4000" dirty="0"/>
          </a:p>
          <a:p>
            <a:r>
              <a:rPr lang="de-AT" sz="4000" dirty="0"/>
              <a:t>Literaturarbeit (</a:t>
            </a:r>
            <a:r>
              <a:rPr lang="de-AT" sz="4000" dirty="0" err="1"/>
              <a:t>Lit</a:t>
            </a:r>
            <a:r>
              <a:rPr lang="de-AT" sz="4000" dirty="0"/>
              <a:t>. auf </a:t>
            </a:r>
            <a:r>
              <a:rPr lang="de-AT" sz="4000" dirty="0" err="1"/>
              <a:t>Moodle</a:t>
            </a:r>
            <a:r>
              <a:rPr lang="de-AT" sz="4000" dirty="0"/>
              <a:t> bzw. </a:t>
            </a:r>
            <a:r>
              <a:rPr lang="de-AT" sz="4000" dirty="0" err="1"/>
              <a:t>hardcopies</a:t>
            </a:r>
            <a:r>
              <a:rPr lang="de-AT" sz="4000" dirty="0"/>
              <a:t>)</a:t>
            </a:r>
          </a:p>
          <a:p>
            <a:r>
              <a:rPr lang="de-AT" sz="4000" dirty="0"/>
              <a:t>Filmanalysen – Gruppenarbeit</a:t>
            </a:r>
          </a:p>
          <a:p>
            <a:r>
              <a:rPr lang="de-AT" sz="4000" dirty="0" smtClean="0"/>
              <a:t>Reflexionsübungen – einzeln, Kleingruppen, Plenum</a:t>
            </a:r>
            <a:endParaRPr lang="de-AT" sz="4000" dirty="0"/>
          </a:p>
          <a:p>
            <a:r>
              <a:rPr lang="de-AT" sz="4000" dirty="0"/>
              <a:t>Szenisches Darstellen</a:t>
            </a:r>
          </a:p>
          <a:p>
            <a:r>
              <a:rPr lang="de-AT" sz="4000" dirty="0"/>
              <a:t>Kritische Medienarbeit</a:t>
            </a:r>
          </a:p>
          <a:p>
            <a:r>
              <a:rPr lang="de-AT" sz="4000" dirty="0" smtClean="0"/>
              <a:t>Lernjournal </a:t>
            </a:r>
            <a:r>
              <a:rPr lang="de-AT" sz="4000" dirty="0"/>
              <a:t>- </a:t>
            </a:r>
            <a:r>
              <a:rPr lang="de-AT" sz="4000" dirty="0" err="1"/>
              <a:t>freewriting</a:t>
            </a:r>
            <a:endParaRPr lang="de-AT" sz="4000" dirty="0"/>
          </a:p>
        </p:txBody>
      </p:sp>
    </p:spTree>
    <p:extLst>
      <p:ext uri="{BB962C8B-B14F-4D97-AF65-F5344CB8AC3E}">
        <p14:creationId xmlns:p14="http://schemas.microsoft.com/office/powerpoint/2010/main" val="286217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de-AT" dirty="0"/>
              <a:t>Benotung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 numCol="1">
            <a:normAutofit fontScale="62500" lnSpcReduction="20000"/>
          </a:bodyPr>
          <a:lstStyle/>
          <a:p>
            <a:pPr marL="0" indent="0">
              <a:buNone/>
            </a:pPr>
            <a:r>
              <a:rPr lang="de-AT" dirty="0"/>
              <a:t>Anwesenheit (Fehlzeit &lt; 180</a:t>
            </a:r>
            <a:r>
              <a:rPr lang="de-AT" dirty="0" smtClean="0"/>
              <a:t>‘)</a:t>
            </a:r>
          </a:p>
          <a:p>
            <a:pPr marL="0" indent="0">
              <a:buNone/>
            </a:pPr>
            <a:endParaRPr lang="de-AT" dirty="0"/>
          </a:p>
          <a:p>
            <a:r>
              <a:rPr lang="de-AT" dirty="0"/>
              <a:t>Mitarbeit (v.a. auch Aufmerksamkeit</a:t>
            </a:r>
            <a:r>
              <a:rPr lang="de-AT" dirty="0" smtClean="0"/>
              <a:t>)</a:t>
            </a:r>
          </a:p>
          <a:p>
            <a:pPr marL="0" indent="0">
              <a:buNone/>
            </a:pPr>
            <a:endParaRPr lang="de-AT" dirty="0"/>
          </a:p>
          <a:p>
            <a:r>
              <a:rPr lang="de-AT" dirty="0" smtClean="0"/>
              <a:t>Mobilitätsbiografien: Befragung der Verwandten, grafische Umsetzung</a:t>
            </a:r>
          </a:p>
          <a:p>
            <a:endParaRPr lang="de-AT" dirty="0"/>
          </a:p>
          <a:p>
            <a:r>
              <a:rPr lang="de-AT" dirty="0" smtClean="0"/>
              <a:t>Lesen: </a:t>
            </a:r>
            <a:r>
              <a:rPr lang="de-AT" sz="2600" dirty="0" smtClean="0"/>
              <a:t>John „Migrations- u Identitätsgeschichte Linz“</a:t>
            </a:r>
          </a:p>
          <a:p>
            <a:endParaRPr lang="de-AT" sz="2600" dirty="0"/>
          </a:p>
          <a:p>
            <a:r>
              <a:rPr lang="de-AT" dirty="0" err="1"/>
              <a:t>Buddyrolle</a:t>
            </a:r>
            <a:r>
              <a:rPr lang="de-AT" dirty="0"/>
              <a:t> </a:t>
            </a:r>
            <a:r>
              <a:rPr lang="de-AT" dirty="0" smtClean="0"/>
              <a:t>für MORE-Studierende (Ausstellung Steyr u persönliche Mobilitätsgeschichten) u Nachbereitung</a:t>
            </a:r>
          </a:p>
          <a:p>
            <a:endParaRPr lang="de-AT" dirty="0"/>
          </a:p>
          <a:p>
            <a:r>
              <a:rPr lang="de-AT" dirty="0" smtClean="0"/>
              <a:t>Filmanalysen: Willkommen </a:t>
            </a:r>
            <a:r>
              <a:rPr lang="de-AT" dirty="0" err="1" smtClean="0"/>
              <a:t>Almanya</a:t>
            </a:r>
            <a:r>
              <a:rPr lang="de-AT" dirty="0" smtClean="0"/>
              <a:t>, </a:t>
            </a:r>
            <a:r>
              <a:rPr lang="de-AT" dirty="0" err="1" smtClean="0"/>
              <a:t>Gurbet</a:t>
            </a:r>
            <a:r>
              <a:rPr lang="de-AT" dirty="0" smtClean="0"/>
              <a:t>, Blue </a:t>
            </a:r>
            <a:r>
              <a:rPr lang="de-AT" dirty="0" err="1" smtClean="0"/>
              <a:t>Eyed</a:t>
            </a:r>
            <a:r>
              <a:rPr lang="de-AT" dirty="0" smtClean="0"/>
              <a:t>, Freedom </a:t>
            </a:r>
            <a:r>
              <a:rPr lang="de-AT" dirty="0" err="1" smtClean="0"/>
              <a:t>Writers</a:t>
            </a:r>
            <a:r>
              <a:rPr lang="de-AT" dirty="0" smtClean="0"/>
              <a:t>, </a:t>
            </a:r>
            <a:r>
              <a:rPr lang="de-AT" dirty="0" err="1" smtClean="0"/>
              <a:t>Here</a:t>
            </a:r>
            <a:r>
              <a:rPr lang="de-AT" dirty="0" smtClean="0"/>
              <a:t> </a:t>
            </a:r>
            <a:r>
              <a:rPr lang="de-AT" dirty="0" err="1" smtClean="0"/>
              <a:t>to</a:t>
            </a:r>
            <a:r>
              <a:rPr lang="de-AT" dirty="0" smtClean="0"/>
              <a:t> </a:t>
            </a:r>
            <a:r>
              <a:rPr lang="de-AT" dirty="0" err="1"/>
              <a:t>S</a:t>
            </a:r>
            <a:r>
              <a:rPr lang="de-AT" dirty="0" err="1" smtClean="0"/>
              <a:t>tay</a:t>
            </a:r>
            <a:r>
              <a:rPr lang="de-AT" dirty="0" smtClean="0"/>
              <a:t>.</a:t>
            </a:r>
          </a:p>
          <a:p>
            <a:endParaRPr lang="de-AT" dirty="0"/>
          </a:p>
          <a:p>
            <a:r>
              <a:rPr lang="de-AT" dirty="0"/>
              <a:t>Integrationsleitbild </a:t>
            </a:r>
            <a:r>
              <a:rPr lang="de-AT" dirty="0"/>
              <a:t>OÖ </a:t>
            </a:r>
            <a:r>
              <a:rPr lang="de-AT" dirty="0" smtClean="0"/>
              <a:t>bearbeiten</a:t>
            </a:r>
          </a:p>
          <a:p>
            <a:pPr marL="0" indent="0">
              <a:buNone/>
            </a:pPr>
            <a:r>
              <a:rPr lang="de-AT" sz="1900" dirty="0" smtClean="0"/>
              <a:t>	http</a:t>
            </a:r>
            <a:r>
              <a:rPr lang="de-AT" sz="1900" dirty="0"/>
              <a:t>://www.land-oberoesterreich.gv.at/files/publikationen/So_Integrationsleitbild.pdf</a:t>
            </a:r>
            <a:endParaRPr lang="de-AT" sz="1900" dirty="0"/>
          </a:p>
          <a:p>
            <a:pPr marL="0" indent="0">
              <a:buNone/>
            </a:pPr>
            <a:r>
              <a:rPr lang="de-AT" sz="1700" dirty="0" smtClean="0"/>
              <a:t>	http</a:t>
            </a:r>
            <a:r>
              <a:rPr lang="de-AT" sz="1700" dirty="0"/>
              <a:t>://www.land-oberoesterreich.gv.at/files/publikationen/so_umsetzungsbericht3.pdf</a:t>
            </a:r>
            <a:endParaRPr lang="de-AT" sz="1700" dirty="0"/>
          </a:p>
        </p:txBody>
      </p:sp>
    </p:spTree>
    <p:extLst>
      <p:ext uri="{BB962C8B-B14F-4D97-AF65-F5344CB8AC3E}">
        <p14:creationId xmlns:p14="http://schemas.microsoft.com/office/powerpoint/2010/main" val="37444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Lernziel 1 		Wissen  </a:t>
            </a:r>
            <a:br>
              <a:rPr lang="de-AT" dirty="0"/>
            </a:br>
            <a:r>
              <a:rPr lang="de-AT" sz="2200" dirty="0"/>
              <a:t>Erkenntnistheoretisches, kulturanthropologisches und sozialpsychologisches Hintergrundwissen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 fontScale="85000" lnSpcReduction="10000"/>
          </a:bodyPr>
          <a:lstStyle/>
          <a:p>
            <a:pPr>
              <a:buFont typeface="Arial" charset="0"/>
              <a:buChar char="•"/>
            </a:pPr>
            <a:r>
              <a:rPr lang="de-AT" dirty="0" err="1"/>
              <a:t>Sozialkonstruktivismus</a:t>
            </a:r>
            <a:r>
              <a:rPr lang="de-AT" dirty="0"/>
              <a:t>, Kategorisierung und menschliches Denken</a:t>
            </a:r>
          </a:p>
          <a:p>
            <a:pPr>
              <a:buFont typeface="Arial" charset="0"/>
              <a:buChar char="•"/>
            </a:pPr>
            <a:endParaRPr lang="de-AT" dirty="0"/>
          </a:p>
          <a:p>
            <a:pPr>
              <a:buFont typeface="Arial" charset="0"/>
              <a:buChar char="•"/>
            </a:pPr>
            <a:r>
              <a:rPr lang="de-AT" dirty="0"/>
              <a:t>Ethnizität, soziale Milieus, Gruppenbildungsprozesse</a:t>
            </a:r>
          </a:p>
          <a:p>
            <a:pPr>
              <a:buFont typeface="Arial" charset="0"/>
              <a:buChar char="•"/>
            </a:pPr>
            <a:endParaRPr lang="de-AT" dirty="0"/>
          </a:p>
          <a:p>
            <a:pPr>
              <a:buFont typeface="Arial" charset="0"/>
              <a:buChar char="•"/>
            </a:pPr>
            <a:r>
              <a:rPr lang="de-AT" dirty="0"/>
              <a:t>Machtverhältnisse und Reproduktion sozialer Hierarchien erkennen</a:t>
            </a:r>
          </a:p>
          <a:p>
            <a:pPr>
              <a:buFont typeface="Arial" charset="0"/>
              <a:buChar char="•"/>
            </a:pPr>
            <a:endParaRPr lang="de-AT" dirty="0"/>
          </a:p>
          <a:p>
            <a:pPr>
              <a:buFont typeface="Arial" charset="0"/>
              <a:buChar char="•"/>
            </a:pPr>
            <a:r>
              <a:rPr lang="de-AT" dirty="0"/>
              <a:t>Stereotypisierung</a:t>
            </a:r>
          </a:p>
          <a:p>
            <a:pPr>
              <a:buFont typeface="Arial" charset="0"/>
              <a:buChar char="•"/>
            </a:pPr>
            <a:endParaRPr lang="de-AT" dirty="0"/>
          </a:p>
          <a:p>
            <a:pPr>
              <a:buFont typeface="Arial" charset="0"/>
              <a:buChar char="•"/>
            </a:pPr>
            <a:endParaRPr lang="de-AT" dirty="0"/>
          </a:p>
          <a:p>
            <a:pPr>
              <a:buFont typeface="Arial" charset="0"/>
              <a:buChar char="•"/>
            </a:pPr>
            <a:endParaRPr lang="de-AT" dirty="0"/>
          </a:p>
          <a:p>
            <a:pPr>
              <a:buFont typeface="Arial" charset="0"/>
              <a:buChar char="•"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23910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Lernziel 2	 Wissen </a:t>
            </a:r>
            <a:br>
              <a:rPr lang="de-AT" dirty="0"/>
            </a:br>
            <a:r>
              <a:rPr lang="de-AT" sz="3600" dirty="0"/>
              <a:t>Vielfalt - Daten, Fakten, Analysen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e-AT" dirty="0"/>
              <a:t>Wie wird Vielfalt organisiert und wie organisiert sich Vielfalt?</a:t>
            </a:r>
          </a:p>
          <a:p>
            <a:pPr marL="0" indent="0">
              <a:buNone/>
            </a:pPr>
            <a:endParaRPr lang="de-AT" dirty="0"/>
          </a:p>
          <a:p>
            <a:pPr>
              <a:buFont typeface="Symbol"/>
              <a:buChar char="Þ"/>
            </a:pPr>
            <a:r>
              <a:rPr lang="de-AT" dirty="0"/>
              <a:t>Mengengerüste der Bevölkerungs- und Schülerstatistik</a:t>
            </a:r>
          </a:p>
          <a:p>
            <a:pPr marL="0" indent="0">
              <a:buNone/>
            </a:pPr>
            <a:r>
              <a:rPr lang="de-AT" dirty="0"/>
              <a:t>	</a:t>
            </a:r>
            <a:r>
              <a:rPr lang="de-AT" dirty="0">
                <a:solidFill>
                  <a:schemeClr val="accent6">
                    <a:lumMod val="75000"/>
                  </a:schemeClr>
                </a:solidFill>
              </a:rPr>
              <a:t>Broschüre „Zahlen. Daten. Indikatoren 2015“</a:t>
            </a:r>
          </a:p>
          <a:p>
            <a:pPr marL="0" indent="0">
              <a:buNone/>
            </a:pPr>
            <a:endParaRPr lang="de-AT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Symbol"/>
              <a:buChar char="Þ"/>
            </a:pPr>
            <a:r>
              <a:rPr lang="de-AT" dirty="0"/>
              <a:t>soziale, kulturelle, sprachliche und religiöse Vielfalt in Linz und (Ober)</a:t>
            </a:r>
            <a:r>
              <a:rPr lang="de-AT" dirty="0" err="1"/>
              <a:t>österreich</a:t>
            </a:r>
            <a:r>
              <a:rPr lang="de-AT" dirty="0"/>
              <a:t> </a:t>
            </a:r>
          </a:p>
          <a:p>
            <a:pPr marL="0" indent="0">
              <a:buNone/>
            </a:pPr>
            <a:r>
              <a:rPr lang="de-AT" dirty="0"/>
              <a:t>	</a:t>
            </a:r>
            <a:r>
              <a:rPr lang="de-AT" dirty="0">
                <a:solidFill>
                  <a:schemeClr val="accent6">
                    <a:lumMod val="75000"/>
                  </a:schemeClr>
                </a:solidFill>
              </a:rPr>
              <a:t>Ausstellung in Steyr </a:t>
            </a:r>
            <a:r>
              <a:rPr lang="de-AT" dirty="0"/>
              <a:t>	</a:t>
            </a:r>
          </a:p>
          <a:p>
            <a:pPr marL="457200" lvl="1" indent="0">
              <a:buNone/>
            </a:pPr>
            <a:endParaRPr lang="de-AT" dirty="0"/>
          </a:p>
          <a:p>
            <a:pPr>
              <a:buFont typeface="Symbol"/>
              <a:buChar char="Þ"/>
            </a:pPr>
            <a:r>
              <a:rPr lang="de-AT" dirty="0"/>
              <a:t> sowie deren historische, politische, rechtliche und wirtschaftliche Einbettung </a:t>
            </a:r>
          </a:p>
          <a:p>
            <a:pPr marL="0" indent="0">
              <a:buNone/>
            </a:pPr>
            <a:r>
              <a:rPr lang="de-AT" dirty="0"/>
              <a:t>	</a:t>
            </a:r>
            <a:r>
              <a:rPr lang="de-AT" dirty="0">
                <a:solidFill>
                  <a:schemeClr val="accent6">
                    <a:lumMod val="75000"/>
                  </a:schemeClr>
                </a:solidFill>
              </a:rPr>
              <a:t>Buch „Migrationsgeschichte Linz“ von Ass. Prof. M. John</a:t>
            </a:r>
          </a:p>
          <a:p>
            <a:pPr marL="0" indent="0">
              <a:buNone/>
            </a:pPr>
            <a:endParaRPr lang="de-AT" dirty="0"/>
          </a:p>
          <a:p>
            <a:pPr>
              <a:buFont typeface="Symbol"/>
              <a:buChar char="Þ"/>
            </a:pPr>
            <a:r>
              <a:rPr lang="de-AT" dirty="0"/>
              <a:t> konkrete institutionelle </a:t>
            </a:r>
            <a:r>
              <a:rPr lang="de-AT" dirty="0" smtClean="0"/>
              <a:t>Bearbeitung</a:t>
            </a:r>
            <a:endParaRPr lang="de-AT" dirty="0"/>
          </a:p>
          <a:p>
            <a:pPr marL="457200" lvl="1" indent="0">
              <a:buNone/>
            </a:pPr>
            <a:r>
              <a:rPr lang="de-AT" dirty="0"/>
              <a:t>	</a:t>
            </a:r>
            <a:r>
              <a:rPr lang="de-AT" dirty="0">
                <a:solidFill>
                  <a:schemeClr val="accent6">
                    <a:lumMod val="75000"/>
                  </a:schemeClr>
                </a:solidFill>
              </a:rPr>
              <a:t>Integrationsleitbild OÖ u 3. Umsetzungsbericht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8078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Lernziel 3  </a:t>
            </a:r>
            <a:br>
              <a:rPr lang="de-AT" dirty="0"/>
            </a:br>
            <a:r>
              <a:rPr lang="de-AT" sz="3100" dirty="0"/>
              <a:t>Individuelle und kollektive Identitäts- und Mobilitätsprozesse rekonstruieren und reflektieren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 fontScale="85000" lnSpcReduction="10000"/>
          </a:bodyPr>
          <a:lstStyle/>
          <a:p>
            <a:r>
              <a:rPr lang="de-AT" dirty="0"/>
              <a:t>soziale und räumliche Mobilität und eigene Verortung (ethnisch, sozial, religiös)</a:t>
            </a:r>
          </a:p>
          <a:p>
            <a:pPr marL="0" indent="0">
              <a:buNone/>
            </a:pPr>
            <a:r>
              <a:rPr lang="de-AT" dirty="0"/>
              <a:t>	=&gt; </a:t>
            </a:r>
            <a:r>
              <a:rPr lang="de-AT" dirty="0">
                <a:solidFill>
                  <a:schemeClr val="accent6">
                    <a:lumMod val="75000"/>
                  </a:schemeClr>
                </a:solidFill>
              </a:rPr>
              <a:t>Soziale und geographische Mobilitätsgeschichte </a:t>
            </a:r>
          </a:p>
          <a:p>
            <a:pPr marL="0" indent="0">
              <a:buNone/>
            </a:pPr>
            <a:r>
              <a:rPr lang="de-AT" dirty="0">
                <a:solidFill>
                  <a:schemeClr val="accent6">
                    <a:lumMod val="75000"/>
                  </a:schemeClr>
                </a:solidFill>
              </a:rPr>
              <a:t>	     der Familie</a:t>
            </a:r>
          </a:p>
          <a:p>
            <a:pPr marL="0" indent="0">
              <a:buNone/>
            </a:pPr>
            <a:endParaRPr lang="de-AT" dirty="0"/>
          </a:p>
          <a:p>
            <a:r>
              <a:rPr lang="de-AT" dirty="0"/>
              <a:t>eigene </a:t>
            </a:r>
            <a:r>
              <a:rPr lang="de-AT" dirty="0" err="1"/>
              <a:t>Involviertheit</a:t>
            </a:r>
            <a:r>
              <a:rPr lang="de-AT" dirty="0"/>
              <a:t> im Herstellen von Differenz und Ordnung, Hierarchie und Machtverhältnissen, Umgang mit Stereotypisierung</a:t>
            </a:r>
          </a:p>
          <a:p>
            <a:pPr marL="0" indent="0">
              <a:buNone/>
            </a:pPr>
            <a:r>
              <a:rPr lang="de-AT" dirty="0"/>
              <a:t>	=&gt; </a:t>
            </a:r>
            <a:r>
              <a:rPr lang="de-AT" dirty="0">
                <a:solidFill>
                  <a:schemeClr val="accent6">
                    <a:lumMod val="75000"/>
                  </a:schemeClr>
                </a:solidFill>
              </a:rPr>
              <a:t>Reflexionseinheiten über eigene Irritationen</a:t>
            </a:r>
          </a:p>
        </p:txBody>
      </p:sp>
    </p:spTree>
    <p:extLst>
      <p:ext uri="{BB962C8B-B14F-4D97-AF65-F5344CB8AC3E}">
        <p14:creationId xmlns:p14="http://schemas.microsoft.com/office/powerpoint/2010/main" val="174921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Lernziel 4</a:t>
            </a:r>
            <a:br>
              <a:rPr lang="de-AT" dirty="0"/>
            </a:br>
            <a:r>
              <a:rPr lang="de-AT" sz="3600" dirty="0"/>
              <a:t>Handlungsfähigkeit durch Perspektivenwechsel und Empathie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de-AT" dirty="0"/>
              <a:t>	</a:t>
            </a:r>
          </a:p>
          <a:p>
            <a:pPr marL="0" indent="0">
              <a:buNone/>
            </a:pPr>
            <a:r>
              <a:rPr lang="de-AT" dirty="0">
                <a:solidFill>
                  <a:schemeClr val="accent6">
                    <a:lumMod val="75000"/>
                  </a:schemeClr>
                </a:solidFill>
              </a:rPr>
              <a:t>Verantwortung übernehmen</a:t>
            </a:r>
          </a:p>
          <a:p>
            <a:pPr>
              <a:buFont typeface="Symbol"/>
              <a:buChar char="Þ"/>
            </a:pPr>
            <a:r>
              <a:rPr lang="de-AT" dirty="0"/>
              <a:t> für das Verstehen und </a:t>
            </a:r>
            <a:r>
              <a:rPr lang="de-AT" dirty="0" err="1"/>
              <a:t>Verständlichmachen</a:t>
            </a:r>
            <a:r>
              <a:rPr lang="de-AT" dirty="0"/>
              <a:t> der österreichischen und lokalen Migrationsgeschichte </a:t>
            </a:r>
          </a:p>
          <a:p>
            <a:pPr marL="0" indent="0">
              <a:buNone/>
            </a:pPr>
            <a:r>
              <a:rPr lang="de-AT" dirty="0"/>
              <a:t>	</a:t>
            </a:r>
          </a:p>
          <a:p>
            <a:pPr>
              <a:buFont typeface="Symbol"/>
              <a:buChar char="Þ"/>
            </a:pPr>
            <a:r>
              <a:rPr lang="de-AT" dirty="0"/>
              <a:t> für das Funktionieren von Gruppenprozessen </a:t>
            </a:r>
            <a:r>
              <a:rPr lang="de-AT" dirty="0" smtClean="0"/>
              <a:t>(in der LV, bei den Filmanalysen, in den Kleingruppen)</a:t>
            </a:r>
            <a:endParaRPr lang="de-AT" dirty="0"/>
          </a:p>
          <a:p>
            <a:pPr marL="0" indent="0">
              <a:buNone/>
            </a:pPr>
            <a:endParaRPr lang="de-AT" dirty="0"/>
          </a:p>
          <a:p>
            <a:pPr>
              <a:buFont typeface="Symbol"/>
              <a:buChar char="Þ"/>
            </a:pPr>
            <a:r>
              <a:rPr lang="de-AT" dirty="0"/>
              <a:t> für eine demokratische Entwicklung der Gesellschaft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9736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519</Words>
  <Application>Microsoft Office PowerPoint</Application>
  <PresentationFormat>Bildschirmpräsentation (4:3)</PresentationFormat>
  <Paragraphs>165</Paragraphs>
  <Slides>20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1" baseType="lpstr">
      <vt:lpstr>Larissa</vt:lpstr>
      <vt:lpstr>Migration, Sprachen und Religionen in Bildungskontexten</vt:lpstr>
      <vt:lpstr>Zeit- und Themenstruktur</vt:lpstr>
      <vt:lpstr>Arbeitsanforderungen</vt:lpstr>
      <vt:lpstr>Methoden</vt:lpstr>
      <vt:lpstr>Benotung</vt:lpstr>
      <vt:lpstr>Lernziel 1   Wissen   Erkenntnistheoretisches, kulturanthropologisches und sozialpsychologisches Hintergrundwissen</vt:lpstr>
      <vt:lpstr>Lernziel 2  Wissen  Vielfalt - Daten, Fakten, Analysen</vt:lpstr>
      <vt:lpstr>Lernziel 3   Individuelle und kollektive Identitäts- und Mobilitätsprozesse rekonstruieren und reflektieren</vt:lpstr>
      <vt:lpstr>Lernziel 4 Handlungsfähigkeit durch Perspektivenwechsel und Empathie </vt:lpstr>
      <vt:lpstr>Erster Block</vt:lpstr>
      <vt:lpstr>Hausübung 1 „Mobilitätsbiografien“</vt:lpstr>
      <vt:lpstr>Zweiter Block</vt:lpstr>
      <vt:lpstr>Hausübung 2   Mobilitätsbiografien grenzüberschreitend – kritischer Medienarbeit</vt:lpstr>
      <vt:lpstr>Dritter Block</vt:lpstr>
      <vt:lpstr>Dritter Block</vt:lpstr>
      <vt:lpstr>Hausübung 3 Filmanalysen</vt:lpstr>
      <vt:lpstr>Vierter Block   3.6.2016</vt:lpstr>
      <vt:lpstr>Hausübung 4 </vt:lpstr>
      <vt:lpstr>Fünfter Block</vt:lpstr>
      <vt:lpstr>PowerPoint-Präsentation</vt:lpstr>
    </vt:vector>
  </TitlesOfParts>
  <Company>JKU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Migration, Sprachen und Religionen in Bildungskontexten</dc:title>
  <dc:creator>Barbara Herzog-Punzenberger</dc:creator>
  <cp:lastModifiedBy>Barbara Herzog-Punzenberger</cp:lastModifiedBy>
  <cp:revision>2</cp:revision>
  <dcterms:created xsi:type="dcterms:W3CDTF">2016-03-15T21:07:52Z</dcterms:created>
  <dcterms:modified xsi:type="dcterms:W3CDTF">2016-03-15T21:15:08Z</dcterms:modified>
</cp:coreProperties>
</file>