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embeddedFontLst>
    <p:embeddedFont>
      <p:font typeface="Lato" panose="020B0604020202020204" charset="0"/>
      <p:regular r:id="rId21"/>
      <p:bold r:id="rId22"/>
      <p:italic r:id="rId23"/>
      <p:boldItalic r:id="rId24"/>
    </p:embeddedFont>
    <p:embeddedFont>
      <p:font typeface="Calibri" panose="020F0502020204030204" pitchFamily="34" charset="0"/>
      <p:regular r:id="rId25"/>
      <p:bold r:id="rId26"/>
      <p:italic r:id="rId27"/>
      <p:boldItalic r:id="rId28"/>
    </p:embeddedFont>
    <p:embeddedFont>
      <p:font typeface="Raleway" panose="020B0604020202020204" charset="0"/>
      <p:regular r:id="rId29"/>
      <p:bold r:id="rId30"/>
      <p:italic r:id="rId31"/>
      <p:boldItalic r:id="rId3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font" Target="fonts/font1.fntdata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5.fntdata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29" Type="http://schemas.openxmlformats.org/officeDocument/2006/relationships/font" Target="fonts/font9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4.fntdata"/><Relationship Id="rId32" Type="http://schemas.openxmlformats.org/officeDocument/2006/relationships/font" Target="fonts/font12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3.fntdata"/><Relationship Id="rId28" Type="http://schemas.openxmlformats.org/officeDocument/2006/relationships/font" Target="fonts/font8.fntdata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1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2.fntdata"/><Relationship Id="rId27" Type="http://schemas.openxmlformats.org/officeDocument/2006/relationships/font" Target="fonts/font7.fntdata"/><Relationship Id="rId30" Type="http://schemas.openxmlformats.org/officeDocument/2006/relationships/font" Target="fonts/font10.fntdata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0056555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100351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478368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658313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786202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228239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603866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87717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196655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074060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46206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488744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021883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77785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447940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242956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614890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32208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l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9144000" cy="650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11" name="Shape 11"/>
          <p:cNvGrpSpPr/>
          <p:nvPr/>
        </p:nvGrpSpPr>
        <p:grpSpPr>
          <a:xfrm>
            <a:off x="830392" y="1588427"/>
            <a:ext cx="745763" cy="61102"/>
            <a:chOff x="4580561" y="2589004"/>
            <a:chExt cx="1064464" cy="25200"/>
          </a:xfrm>
        </p:grpSpPr>
        <p:sp>
          <p:nvSpPr>
            <p:cNvPr id="12" name="Shape 1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729450" y="1763267"/>
            <a:ext cx="7688100" cy="2219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ubTitle" idx="1"/>
          </p:nvPr>
        </p:nvSpPr>
        <p:spPr>
          <a:xfrm>
            <a:off x="729627" y="4230533"/>
            <a:ext cx="7688100" cy="721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536302" y="6333134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de"/>
              <a:t>‹Nr.›</a:t>
            </a:fld>
            <a:endParaRPr lang="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bg>
      <p:bgPr>
        <a:solidFill>
          <a:schemeClr val="dk1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Shape 74"/>
          <p:cNvGrpSpPr/>
          <p:nvPr/>
        </p:nvGrpSpPr>
        <p:grpSpPr>
          <a:xfrm>
            <a:off x="830392" y="5558926"/>
            <a:ext cx="745763" cy="61102"/>
            <a:chOff x="4580561" y="2589004"/>
            <a:chExt cx="1064464" cy="25200"/>
          </a:xfrm>
        </p:grpSpPr>
        <p:sp>
          <p:nvSpPr>
            <p:cNvPr id="75" name="Shape 7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6" name="Shape 7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729450" y="978600"/>
            <a:ext cx="7688400" cy="1659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729450" y="3030517"/>
            <a:ext cx="7688400" cy="2107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8536302" y="6333134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de">
                <a:solidFill>
                  <a:schemeClr val="lt1"/>
                </a:solidFill>
              </a:rPr>
              <a:t>‹Nr.›</a:t>
            </a:fld>
            <a:endParaRPr lang="de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sldNum" idx="12"/>
          </p:nvPr>
        </p:nvSpPr>
        <p:spPr>
          <a:xfrm>
            <a:off x="8536302" y="6333134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de"/>
              <a:t>‹Nr.›</a:t>
            </a:fld>
            <a:endParaRPr lang="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Shape 18"/>
          <p:cNvGrpSpPr/>
          <p:nvPr/>
        </p:nvGrpSpPr>
        <p:grpSpPr>
          <a:xfrm>
            <a:off x="830392" y="1588427"/>
            <a:ext cx="745763" cy="61102"/>
            <a:chOff x="4580561" y="2589004"/>
            <a:chExt cx="1064464" cy="25200"/>
          </a:xfrm>
        </p:grpSpPr>
        <p:sp>
          <p:nvSpPr>
            <p:cNvPr id="19" name="Shape 1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" name="Shape 20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729450" y="1763267"/>
            <a:ext cx="7688400" cy="2024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536302" y="6333134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de">
                <a:solidFill>
                  <a:schemeClr val="lt1"/>
                </a:solidFill>
              </a:rPr>
              <a:t>‹Nr.›</a:t>
            </a:fld>
            <a:endParaRPr lang="de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0" y="0"/>
            <a:ext cx="9144000" cy="650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25" name="Shape 25"/>
          <p:cNvGrpSpPr/>
          <p:nvPr/>
        </p:nvGrpSpPr>
        <p:grpSpPr>
          <a:xfrm>
            <a:off x="830392" y="1588427"/>
            <a:ext cx="745763" cy="61102"/>
            <a:chOff x="4580561" y="2589004"/>
            <a:chExt cx="1064464" cy="25200"/>
          </a:xfrm>
        </p:grpSpPr>
        <p:sp>
          <p:nvSpPr>
            <p:cNvPr id="26" name="Shape 2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" name="Shape 2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729450" y="1758200"/>
            <a:ext cx="7688700" cy="713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729450" y="2771833"/>
            <a:ext cx="7688700" cy="3014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536302" y="6333134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de"/>
              <a:t>‹Nr.›</a:t>
            </a:fld>
            <a:endParaRPr lang="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0" y="0"/>
            <a:ext cx="9144000" cy="650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33" name="Shape 33"/>
          <p:cNvGrpSpPr/>
          <p:nvPr/>
        </p:nvGrpSpPr>
        <p:grpSpPr>
          <a:xfrm>
            <a:off x="830392" y="1588427"/>
            <a:ext cx="745763" cy="61102"/>
            <a:chOff x="4580561" y="2589004"/>
            <a:chExt cx="1064464" cy="25200"/>
          </a:xfrm>
        </p:grpSpPr>
        <p:sp>
          <p:nvSpPr>
            <p:cNvPr id="34" name="Shape 3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729450" y="1758200"/>
            <a:ext cx="7688400" cy="713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729325" y="2771833"/>
            <a:ext cx="3774300" cy="3014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4643604" y="2771833"/>
            <a:ext cx="3774300" cy="3014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8536302" y="6333134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de"/>
              <a:t>‹Nr.›</a:t>
            </a:fld>
            <a:endParaRPr lang="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>
            <a:off x="0" y="0"/>
            <a:ext cx="9144000" cy="650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42" name="Shape 42"/>
          <p:cNvGrpSpPr/>
          <p:nvPr/>
        </p:nvGrpSpPr>
        <p:grpSpPr>
          <a:xfrm>
            <a:off x="830392" y="1588427"/>
            <a:ext cx="745763" cy="61102"/>
            <a:chOff x="4580561" y="2589004"/>
            <a:chExt cx="1064464" cy="25200"/>
          </a:xfrm>
        </p:grpSpPr>
        <p:sp>
          <p:nvSpPr>
            <p:cNvPr id="43" name="Shape 4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729450" y="1758200"/>
            <a:ext cx="7688400" cy="713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8536302" y="6333134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de"/>
              <a:t>‹Nr.›</a:t>
            </a:fld>
            <a:endParaRPr lang="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0" y="0"/>
            <a:ext cx="9144000" cy="650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49" name="Shape 49"/>
          <p:cNvGrpSpPr/>
          <p:nvPr/>
        </p:nvGrpSpPr>
        <p:grpSpPr>
          <a:xfrm>
            <a:off x="830392" y="1588427"/>
            <a:ext cx="745763" cy="61102"/>
            <a:chOff x="4580561" y="2589004"/>
            <a:chExt cx="1064464" cy="25200"/>
          </a:xfrm>
        </p:grpSpPr>
        <p:sp>
          <p:nvSpPr>
            <p:cNvPr id="50" name="Shape 50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1" name="Shape 5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730000" y="1758200"/>
            <a:ext cx="3300900" cy="18420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721225" y="3708967"/>
            <a:ext cx="3300900" cy="21300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536302" y="6333134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de"/>
              <a:t>‹Nr.›</a:t>
            </a:fld>
            <a:endParaRPr lang="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3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Shape 56"/>
          <p:cNvGrpSpPr/>
          <p:nvPr/>
        </p:nvGrpSpPr>
        <p:grpSpPr>
          <a:xfrm>
            <a:off x="830392" y="5558926"/>
            <a:ext cx="745763" cy="61102"/>
            <a:chOff x="4580561" y="2589004"/>
            <a:chExt cx="1064464" cy="25200"/>
          </a:xfrm>
        </p:grpSpPr>
        <p:sp>
          <p:nvSpPr>
            <p:cNvPr id="57" name="Shape 5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8" name="Shape 5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729450" y="1152400"/>
            <a:ext cx="7021200" cy="3980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rt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536302" y="6333134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de">
                <a:solidFill>
                  <a:schemeClr val="lt1"/>
                </a:solidFill>
              </a:rPr>
              <a:t>‹Nr.›</a:t>
            </a:fld>
            <a:endParaRPr lang="de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63" name="Shape 63"/>
          <p:cNvGrpSpPr/>
          <p:nvPr/>
        </p:nvGrpSpPr>
        <p:grpSpPr>
          <a:xfrm>
            <a:off x="830392" y="1588427"/>
            <a:ext cx="745763" cy="61102"/>
            <a:chOff x="4580561" y="2589004"/>
            <a:chExt cx="1064464" cy="25200"/>
          </a:xfrm>
        </p:grpSpPr>
        <p:sp>
          <p:nvSpPr>
            <p:cNvPr id="64" name="Shape 6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5" name="Shape 6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730000" y="1758200"/>
            <a:ext cx="3300900" cy="2249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ubTitle" idx="1"/>
          </p:nvPr>
        </p:nvSpPr>
        <p:spPr>
          <a:xfrm>
            <a:off x="724950" y="4215367"/>
            <a:ext cx="3300900" cy="10119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2"/>
          </p:nvPr>
        </p:nvSpPr>
        <p:spPr>
          <a:xfrm>
            <a:off x="5174225" y="1803500"/>
            <a:ext cx="3374400" cy="4034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sldNum" idx="12"/>
          </p:nvPr>
        </p:nvSpPr>
        <p:spPr>
          <a:xfrm>
            <a:off x="8536302" y="6333134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de"/>
              <a:t>‹Nr.›</a:t>
            </a:fld>
            <a:endParaRPr lang="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724950" y="5830068"/>
            <a:ext cx="7697400" cy="614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8536302" y="6333134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de"/>
              <a:t>‹Nr.›</a:t>
            </a:fld>
            <a:endParaRPr lang="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treamlin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1pPr>
            <a:lvl2pPr lvl="1" rtl="0">
              <a:spcBef>
                <a:spcPts val="0"/>
              </a:spcBef>
              <a:buSzPct val="1000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2pPr>
            <a:lvl3pPr lvl="2" rtl="0">
              <a:spcBef>
                <a:spcPts val="0"/>
              </a:spcBef>
              <a:buSzPct val="1000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3pPr>
            <a:lvl4pPr lvl="3" rtl="0">
              <a:spcBef>
                <a:spcPts val="0"/>
              </a:spcBef>
              <a:buSzPct val="1000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4pPr>
            <a:lvl5pPr lvl="4" rtl="0">
              <a:spcBef>
                <a:spcPts val="0"/>
              </a:spcBef>
              <a:buSzPct val="1000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5pPr>
            <a:lvl6pPr lvl="5" rtl="0">
              <a:spcBef>
                <a:spcPts val="0"/>
              </a:spcBef>
              <a:buSzPct val="1000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6pPr>
            <a:lvl7pPr lvl="6" rtl="0">
              <a:spcBef>
                <a:spcPts val="0"/>
              </a:spcBef>
              <a:buSzPct val="1000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7pPr>
            <a:lvl8pPr lvl="7" rtl="0">
              <a:spcBef>
                <a:spcPts val="0"/>
              </a:spcBef>
              <a:buSzPct val="1000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8pPr>
            <a:lvl9pPr lvl="8" rtl="0">
              <a:spcBef>
                <a:spcPts val="0"/>
              </a:spcBef>
              <a:buSzPct val="1000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SzPct val="1000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SzPct val="1000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SzPct val="1000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SzPct val="1000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SzPct val="1000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SzPct val="1000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SzPct val="1000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SzPct val="1000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SzPct val="1000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536302" y="6333134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de"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‹Nr.›</a:t>
            </a:fld>
            <a:endParaRPr lang="de" sz="1000">
              <a:solidFill>
                <a:schemeClr val="accen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ctrTitle"/>
          </p:nvPr>
        </p:nvSpPr>
        <p:spPr>
          <a:xfrm>
            <a:off x="729450" y="1763267"/>
            <a:ext cx="7688100" cy="2219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de" sz="3600"/>
              <a:t>Drei Wege deutscher Sozialstaatlichkeit. NS-Diktatur, Bundesrepublik und DDR im Vergleich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subTitle" idx="1"/>
          </p:nvPr>
        </p:nvSpPr>
        <p:spPr>
          <a:xfrm>
            <a:off x="779102" y="5335067"/>
            <a:ext cx="7688100" cy="7215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de"/>
              <a:t>Philipp Löffler</a:t>
            </a:r>
          </a:p>
          <a:p>
            <a:pPr lvl="0">
              <a:spcBef>
                <a:spcPts val="0"/>
              </a:spcBef>
              <a:buNone/>
            </a:pPr>
            <a:r>
              <a:rPr lang="de"/>
              <a:t>Claudia Wallner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title"/>
          </p:nvPr>
        </p:nvSpPr>
        <p:spPr>
          <a:xfrm>
            <a:off x="729450" y="1758200"/>
            <a:ext cx="7688700" cy="713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de"/>
              <a:t>Finanzierungsverfahren</a:t>
            </a:r>
          </a:p>
        </p:txBody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729450" y="2771833"/>
            <a:ext cx="7688700" cy="3014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de" sz="1800">
                <a:solidFill>
                  <a:srgbClr val="000000"/>
                </a:solidFill>
              </a:rPr>
              <a:t>Pfad nicht eine Linie, sondern Konflikt zweier Denkrichtungen: Anwartschaftsdeckungsverfahren gegen Umlageverfahren</a:t>
            </a: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de" sz="1800">
                <a:solidFill>
                  <a:srgbClr val="000000"/>
                </a:solidFill>
              </a:rPr>
              <a:t>Anwartschafsdeckungsverfahren bis zur Rentenreform 1957: </a:t>
            </a:r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de" sz="1800">
                <a:solidFill>
                  <a:srgbClr val="000000"/>
                </a:solidFill>
              </a:rPr>
              <a:t>künftige Rentenleistung durch Kapitalisierung laufender Beiträge</a:t>
            </a:r>
          </a:p>
          <a:p>
            <a:pPr marL="914400" lvl="1" indent="-34290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de" sz="1800">
                <a:solidFill>
                  <a:srgbClr val="000000"/>
                </a:solidFill>
              </a:rPr>
              <a:t>konnte sich lange durchsetzten, trotz Pfadänderungsmöglichkeiten</a:t>
            </a:r>
          </a:p>
          <a:p>
            <a:pPr lvl="0">
              <a:spcBef>
                <a:spcPts val="0"/>
              </a:spcBef>
              <a:buNone/>
            </a:pPr>
            <a:endParaRPr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title"/>
          </p:nvPr>
        </p:nvSpPr>
        <p:spPr>
          <a:xfrm>
            <a:off x="729450" y="1758200"/>
            <a:ext cx="7688700" cy="713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de"/>
              <a:t>Ein- und Ausschlussregeln</a:t>
            </a:r>
          </a:p>
        </p:txBody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729450" y="2771833"/>
            <a:ext cx="7688700" cy="3014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de" sz="1800">
                <a:solidFill>
                  <a:srgbClr val="000000"/>
                </a:solidFill>
              </a:rPr>
              <a:t>Bismarkisches Sozialversicherungssystem stellte sich “blind” - Fokus auf Erwerbstätigkeit und nicht  auf Staatsbürgerschaft </a:t>
            </a:r>
            <a:br>
              <a:rPr lang="de" sz="1800">
                <a:solidFill>
                  <a:srgbClr val="000000"/>
                </a:solidFill>
              </a:rPr>
            </a:br>
            <a:r>
              <a:rPr lang="de" sz="1800">
                <a:solidFill>
                  <a:srgbClr val="000000"/>
                </a:solidFill>
              </a:rPr>
              <a:t>-&gt; Auswirkung bis in die Bundesrepublik - sozialrechtliche Integration</a:t>
            </a:r>
            <a:br>
              <a:rPr lang="de" sz="1800">
                <a:solidFill>
                  <a:srgbClr val="000000"/>
                </a:solidFill>
              </a:rPr>
            </a:br>
            <a:endParaRPr lang="de" sz="1800">
              <a:solidFill>
                <a:srgbClr val="000000"/>
              </a:solidFill>
            </a:endParaRPr>
          </a:p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de" sz="1800">
                <a:solidFill>
                  <a:srgbClr val="000000"/>
                </a:solidFill>
              </a:rPr>
              <a:t>NS-Zeit: Grundlegender Bruch mit diesem Prinzip</a:t>
            </a:r>
            <a:br>
              <a:rPr lang="de" sz="1800">
                <a:solidFill>
                  <a:srgbClr val="000000"/>
                </a:solidFill>
              </a:rPr>
            </a:br>
            <a:r>
              <a:rPr lang="de" sz="1800">
                <a:solidFill>
                  <a:srgbClr val="000000"/>
                </a:solidFill>
              </a:rPr>
              <a:t>Aussetzung in der Sozialversicherung der erworbenen Ansprüche für Juden und andere Verfolgte</a:t>
            </a:r>
            <a:br>
              <a:rPr lang="de" sz="1800">
                <a:solidFill>
                  <a:srgbClr val="000000"/>
                </a:solidFill>
              </a:rPr>
            </a:br>
            <a:r>
              <a:rPr lang="de" sz="1800">
                <a:solidFill>
                  <a:srgbClr val="000000"/>
                </a:solidFill>
              </a:rPr>
              <a:t>Sozialrecht wurde verletzt, umgangen und umdefiniert, aber im Grunde nie umgestaltet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title"/>
          </p:nvPr>
        </p:nvSpPr>
        <p:spPr>
          <a:xfrm>
            <a:off x="729450" y="1758200"/>
            <a:ext cx="7688700" cy="713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de"/>
              <a:t>Verknüpfung mit Arbeitsmarktfunktionen</a:t>
            </a:r>
          </a:p>
        </p:txBody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729450" y="2771833"/>
            <a:ext cx="7688700" cy="3014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de" sz="1800">
                <a:solidFill>
                  <a:srgbClr val="000000"/>
                </a:solidFill>
              </a:rPr>
              <a:t>Übergang von der Erwerbsbeteiligung von in die Rente ist entscheidende Schnittstelle zwischen Markt und Staat</a:t>
            </a:r>
            <a:br>
              <a:rPr lang="de" sz="1800">
                <a:solidFill>
                  <a:srgbClr val="000000"/>
                </a:solidFill>
              </a:rPr>
            </a:br>
            <a:endParaRPr lang="de" sz="1800">
              <a:solidFill>
                <a:srgbClr val="000000"/>
              </a:solidFill>
            </a:endParaRP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de" sz="1800">
                <a:solidFill>
                  <a:srgbClr val="000000"/>
                </a:solidFill>
              </a:rPr>
              <a:t>Erste Weichenstellung bereits im Kaiserreich: </a:t>
            </a:r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de" sz="1800">
                <a:solidFill>
                  <a:srgbClr val="000000"/>
                </a:solidFill>
              </a:rPr>
              <a:t>Inanspruchnahme der Arbeitsunfähigkeit als Zugang zum Rentenbezug</a:t>
            </a:r>
          </a:p>
          <a:p>
            <a:pPr marL="914400" lvl="1" indent="-3429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de" sz="1800">
                <a:solidFill>
                  <a:srgbClr val="000000"/>
                </a:solidFill>
              </a:rPr>
              <a:t>-&gt; individuelle und gesellschaftliche Flexibilität in der Beendigung des Erwerbslebens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title"/>
          </p:nvPr>
        </p:nvSpPr>
        <p:spPr>
          <a:xfrm>
            <a:off x="729450" y="1758200"/>
            <a:ext cx="7688700" cy="713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de"/>
              <a:t>Verknüpfung mit Arbeitsmarktfunktionen II</a:t>
            </a:r>
          </a:p>
        </p:txBody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729450" y="2771823"/>
            <a:ext cx="7688700" cy="3727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30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de" sz="1600">
                <a:solidFill>
                  <a:srgbClr val="000000"/>
                </a:solidFill>
              </a:rPr>
              <a:t>NS-Zeit:</a:t>
            </a:r>
          </a:p>
          <a:p>
            <a:pPr marL="914400" lvl="1" indent="-330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de" sz="1600">
                <a:solidFill>
                  <a:srgbClr val="000000"/>
                </a:solidFill>
              </a:rPr>
              <a:t>restriktive Eingriffe in dieses System, aber keine Änderung am Prinzip</a:t>
            </a:r>
          </a:p>
          <a:p>
            <a:pPr marL="457200" lvl="0" indent="-330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de" sz="1600">
                <a:solidFill>
                  <a:srgbClr val="000000"/>
                </a:solidFill>
              </a:rPr>
              <a:t>BRD: </a:t>
            </a:r>
          </a:p>
          <a:p>
            <a:pPr marL="914400" lvl="1" indent="-330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de" sz="1600">
                <a:solidFill>
                  <a:srgbClr val="000000"/>
                </a:solidFill>
              </a:rPr>
              <a:t>Zugang zu Invaliditätsrente wurde erleichtert (50%ige Einbuße nur mehr nötig, Berücksichtigung der Arbeitsmarktlage)</a:t>
            </a:r>
          </a:p>
          <a:p>
            <a:pPr marL="914400" lvl="1" indent="-330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de" sz="1600">
                <a:solidFill>
                  <a:srgbClr val="000000"/>
                </a:solidFill>
              </a:rPr>
              <a:t>zahlreiche Frühpensionierungen in 1970er und 1980er Jahren</a:t>
            </a:r>
          </a:p>
          <a:p>
            <a:pPr marL="457200" lvl="0" indent="-330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de" sz="1600">
                <a:solidFill>
                  <a:srgbClr val="000000"/>
                </a:solidFill>
              </a:rPr>
              <a:t>DDR: </a:t>
            </a:r>
          </a:p>
          <a:p>
            <a:pPr marL="914400" lvl="1" indent="-330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de" sz="1600">
                <a:solidFill>
                  <a:srgbClr val="000000"/>
                </a:solidFill>
              </a:rPr>
              <a:t>feste Altersgrenzen (60 Jahre für Frauen und 65 für Männer)</a:t>
            </a:r>
          </a:p>
          <a:p>
            <a:pPr marL="914400" lvl="1" indent="-330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de" sz="1600">
                <a:solidFill>
                  <a:srgbClr val="000000"/>
                </a:solidFill>
              </a:rPr>
              <a:t>Mindestrente für Frauen nach 15 Jahren, danach kein Grund mehr weiter zu arbeiten</a:t>
            </a:r>
          </a:p>
          <a:p>
            <a:pPr marL="914400" lvl="1" indent="-330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de" sz="1600">
                <a:solidFill>
                  <a:srgbClr val="000000"/>
                </a:solidFill>
              </a:rPr>
              <a:t>Witwenrente nur bei Erwerbsbeschränkung oder im Falle Erziehung kleiner Kinder</a:t>
            </a:r>
          </a:p>
          <a:p>
            <a:pPr marL="914400" lvl="1" indent="-3302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de" sz="1600">
                <a:solidFill>
                  <a:srgbClr val="000000"/>
                </a:solidFill>
              </a:rPr>
              <a:t>Weiterarbeit trotz Rente, wegen Arbeitskräfteknappheit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>
            <a:spLocks noGrp="1"/>
          </p:cNvSpPr>
          <p:nvPr>
            <p:ph type="title"/>
          </p:nvPr>
        </p:nvSpPr>
        <p:spPr>
          <a:xfrm>
            <a:off x="729450" y="1758200"/>
            <a:ext cx="7688700" cy="713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de"/>
              <a:t>Selbstverwaltung</a:t>
            </a:r>
          </a:p>
        </p:txBody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729450" y="2771833"/>
            <a:ext cx="7688700" cy="3014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1115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de">
                <a:solidFill>
                  <a:srgbClr val="000000"/>
                </a:solidFill>
              </a:rPr>
              <a:t>Selbstverwaltungsgremien zwischen Arbeitgebern und Arbeitnehmern mit staatlichen Verwaltungsbeamten als Schiedsrichterrolle</a:t>
            </a:r>
            <a:br>
              <a:rPr lang="de">
                <a:solidFill>
                  <a:srgbClr val="000000"/>
                </a:solidFill>
              </a:rPr>
            </a:br>
            <a:endParaRPr lang="de">
              <a:solidFill>
                <a:srgbClr val="000000"/>
              </a:solidFill>
            </a:endParaRPr>
          </a:p>
          <a:p>
            <a:pPr marL="457200" lvl="0" indent="-31115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de">
                <a:solidFill>
                  <a:srgbClr val="000000"/>
                </a:solidFill>
              </a:rPr>
              <a:t>NS-Zeit: Aufgabe des Selbstverwaltungsprinzips aufgrund des “Führerprinzips”</a:t>
            </a:r>
            <a:br>
              <a:rPr lang="de">
                <a:solidFill>
                  <a:srgbClr val="000000"/>
                </a:solidFill>
              </a:rPr>
            </a:br>
            <a:endParaRPr lang="de">
              <a:solidFill>
                <a:srgbClr val="000000"/>
              </a:solidFill>
            </a:endParaRPr>
          </a:p>
          <a:p>
            <a:pPr marL="457200" lvl="0" indent="-31115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de">
                <a:solidFill>
                  <a:srgbClr val="000000"/>
                </a:solidFill>
              </a:rPr>
              <a:t>DDR:  Einheitsgewerkschaft als Vertreterin der Versicherungsinteressen</a:t>
            </a:r>
            <a:br>
              <a:rPr lang="de">
                <a:solidFill>
                  <a:srgbClr val="000000"/>
                </a:solidFill>
              </a:rPr>
            </a:br>
            <a:r>
              <a:rPr lang="de">
                <a:solidFill>
                  <a:srgbClr val="000000"/>
                </a:solidFill>
              </a:rPr>
              <a:t>	später gewann “Freier deutscher Gewerkschaftsbund” die Verantwortung für             </a:t>
            </a:r>
            <a:br>
              <a:rPr lang="de">
                <a:solidFill>
                  <a:srgbClr val="000000"/>
                </a:solidFill>
              </a:rPr>
            </a:br>
            <a:r>
              <a:rPr lang="de">
                <a:solidFill>
                  <a:srgbClr val="000000"/>
                </a:solidFill>
              </a:rPr>
              <a:t>	Sozialversicherung </a:t>
            </a:r>
            <a:br>
              <a:rPr lang="de">
                <a:solidFill>
                  <a:srgbClr val="000000"/>
                </a:solidFill>
              </a:rPr>
            </a:br>
            <a:endParaRPr lang="de">
              <a:solidFill>
                <a:srgbClr val="000000"/>
              </a:solidFill>
            </a:endParaRPr>
          </a:p>
          <a:p>
            <a:pPr marL="457200" lvl="0" indent="-31115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de">
                <a:solidFill>
                  <a:srgbClr val="000000"/>
                </a:solidFill>
              </a:rPr>
              <a:t>BRD:  Streit um Prinzipien für Sozialversicherung</a:t>
            </a:r>
            <a:br>
              <a:rPr lang="de">
                <a:solidFill>
                  <a:srgbClr val="000000"/>
                </a:solidFill>
              </a:rPr>
            </a:br>
            <a:r>
              <a:rPr lang="de">
                <a:solidFill>
                  <a:srgbClr val="000000"/>
                </a:solidFill>
              </a:rPr>
              <a:t>	bewährtes Prinzip vor 1934 favorisiert</a:t>
            </a:r>
            <a:br>
              <a:rPr lang="de">
                <a:solidFill>
                  <a:srgbClr val="000000"/>
                </a:solidFill>
              </a:rPr>
            </a:br>
            <a:r>
              <a:rPr lang="de">
                <a:solidFill>
                  <a:srgbClr val="000000"/>
                </a:solidFill>
              </a:rPr>
              <a:t>	ebenso Diskussion über Pro und Contra Einheitsversicherung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title"/>
          </p:nvPr>
        </p:nvSpPr>
        <p:spPr>
          <a:xfrm>
            <a:off x="729450" y="1758200"/>
            <a:ext cx="7688700" cy="713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de"/>
              <a:t>Auswirkungen/Fazit</a:t>
            </a:r>
          </a:p>
        </p:txBody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729450" y="2771824"/>
            <a:ext cx="7688700" cy="35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175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de" sz="1400">
                <a:solidFill>
                  <a:srgbClr val="000000"/>
                </a:solidFill>
              </a:rPr>
              <a:t>Schwierigkeiten der Meß-und Beurteilungskriterien:</a:t>
            </a:r>
          </a:p>
          <a:p>
            <a:pPr marL="914400" lvl="0" indent="-3175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AutoNum type="alphaLcParenR"/>
            </a:pPr>
            <a:r>
              <a:rPr lang="de" sz="1400">
                <a:solidFill>
                  <a:srgbClr val="000000"/>
                </a:solidFill>
              </a:rPr>
              <a:t>Die Mischung von Faktoren, die den Lebensstandard bestimmen</a:t>
            </a:r>
          </a:p>
          <a:p>
            <a:pPr marL="914400" lvl="0" indent="-3175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AutoNum type="alphaLcParenR"/>
            </a:pPr>
            <a:r>
              <a:rPr lang="de" sz="1400">
                <a:solidFill>
                  <a:srgbClr val="000000"/>
                </a:solidFill>
              </a:rPr>
              <a:t>Die Beurteilung des Lebensstandards von Rentnern über Zeit:</a:t>
            </a:r>
          </a:p>
          <a:p>
            <a:pPr marL="914400" lvl="0" indent="-3175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AutoNum type="alphaLcParenR"/>
            </a:pPr>
            <a:r>
              <a:rPr lang="de" sz="1400">
                <a:solidFill>
                  <a:srgbClr val="000000"/>
                </a:solidFill>
              </a:rPr>
              <a:t>Der Vergleich der älteren Generation mit anderen Gruppen</a:t>
            </a:r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de" sz="1400">
                <a:solidFill>
                  <a:srgbClr val="000000"/>
                </a:solidFill>
              </a:rPr>
              <a:t>Besonderer Weg der deutschen Alterssicherung: Pfad begann im Kaiserreich, stabilisierte sich trotz Krisen am Anfang und Ende der Weimarer Republik  und wurde nicht berührt von Neuerungen im Dritten Reich. DDR verließ den Pfad. </a:t>
            </a:r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de" sz="1400">
                <a:solidFill>
                  <a:srgbClr val="000000"/>
                </a:solidFill>
              </a:rPr>
              <a:t>Bewährte Regeln, Selbsterhaltungswille der Institutionen, halten die Institutionen auf dem Pfad</a:t>
            </a:r>
          </a:p>
          <a:p>
            <a:pPr marL="457200" lvl="0" indent="-3175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de" sz="1400">
                <a:solidFill>
                  <a:srgbClr val="000000"/>
                </a:solidFill>
              </a:rPr>
              <a:t>Auseinandersetzung bei jedem politische Systemwechsel zwischen diesen Faktoren und Befürworter von Umbauprogrammen.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title"/>
          </p:nvPr>
        </p:nvSpPr>
        <p:spPr>
          <a:xfrm>
            <a:off x="729450" y="1758200"/>
            <a:ext cx="7688700" cy="713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de"/>
              <a:t>Kritik</a:t>
            </a:r>
          </a:p>
        </p:txBody>
      </p:sp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729450" y="2771833"/>
            <a:ext cx="7688700" cy="3014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1600">
              <a:solidFill>
                <a:srgbClr val="000000"/>
              </a:solidFill>
            </a:endParaRPr>
          </a:p>
          <a:p>
            <a:pPr marL="457200" lvl="0" indent="-330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de" sz="1600">
                <a:solidFill>
                  <a:srgbClr val="000000"/>
                </a:solidFill>
              </a:rPr>
              <a:t>Gute historische Darstellung  über die Entwicklung der Alterssicherung</a:t>
            </a:r>
          </a:p>
          <a:p>
            <a:pPr marL="457200" lvl="0" indent="-330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de" sz="1600">
                <a:solidFill>
                  <a:srgbClr val="000000"/>
                </a:solidFill>
              </a:rPr>
              <a:t>Zugespitzt dargestellt</a:t>
            </a:r>
          </a:p>
          <a:p>
            <a:pPr marL="457200" lvl="0" indent="-3302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de" sz="1600">
                <a:solidFill>
                  <a:srgbClr val="000000"/>
                </a:solidFill>
                <a:highlight>
                  <a:srgbClr val="FFFFFF"/>
                </a:highlight>
              </a:rPr>
              <a:t>Kaiserreich wurde kaum einbezogene, trotz dessen zentraler Traditionsprägungen (Sozialversicherung, Beamtentum, Sicherheitsdenken) -&gt; zu sehr als statische Vergleichsgröße, die nicht in ihrer Entwicklung differenziert werden kann 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title"/>
          </p:nvPr>
        </p:nvSpPr>
        <p:spPr>
          <a:xfrm>
            <a:off x="729450" y="1758200"/>
            <a:ext cx="7688700" cy="713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de"/>
              <a:t>Diskussion</a:t>
            </a:r>
          </a:p>
        </p:txBody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729450" y="2771824"/>
            <a:ext cx="7688700" cy="3267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de" sz="2400">
                <a:solidFill>
                  <a:srgbClr val="000000"/>
                </a:solidFill>
              </a:rPr>
              <a:t>Seid Ihr der Ansicht, dass größere Veränderungen bezüglich Alterssicherung möglich sind?</a:t>
            </a:r>
          </a:p>
          <a:p>
            <a:pPr lvl="0" rtl="0">
              <a:spcBef>
                <a:spcPts val="0"/>
              </a:spcBef>
              <a:buNone/>
            </a:pPr>
            <a:endParaRPr sz="2400">
              <a:solidFill>
                <a:srgbClr val="000000"/>
              </a:solidFill>
            </a:endParaRPr>
          </a:p>
          <a:p>
            <a:pPr marL="457200" lvl="0" indent="-3810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de" sz="2400">
                <a:solidFill>
                  <a:srgbClr val="000000"/>
                </a:solidFill>
              </a:rPr>
              <a:t>Aufgrund aktuelle verschiedenster politischer Standpunkte der Parteien: Wird es das jetzige System in 50 Jahren noch geben?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/>
            </a:r>
            <a:br>
              <a:rPr lang="de-AT" dirty="0" smtClean="0"/>
            </a:br>
            <a:r>
              <a:rPr lang="de-AT" dirty="0" smtClean="0"/>
              <a:t>Danke für </a:t>
            </a:r>
            <a:r>
              <a:rPr lang="de-AT" smtClean="0"/>
              <a:t>eure Aufmerksamkeit!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624962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729450" y="1758200"/>
            <a:ext cx="7688700" cy="713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729450" y="2771833"/>
            <a:ext cx="7688700" cy="3014700"/>
          </a:xfrm>
          <a:prstGeom prst="rect">
            <a:avLst/>
          </a:prstGeom>
          <a:ln w="9525" cap="flat" cmpd="sng">
            <a:solidFill>
              <a:srgbClr val="F3F3F3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de" sz="1800">
                <a:solidFill>
                  <a:srgbClr val="000000"/>
                </a:solidFill>
              </a:rPr>
              <a:t>Text: </a:t>
            </a:r>
          </a:p>
          <a:p>
            <a:pPr lvl="0">
              <a:spcBef>
                <a:spcPts val="0"/>
              </a:spcBef>
              <a:buNone/>
            </a:pPr>
            <a:r>
              <a:rPr lang="de" sz="1800">
                <a:solidFill>
                  <a:srgbClr val="000000"/>
                </a:solidFill>
                <a:highlight>
                  <a:srgbClr val="FFFFFF"/>
                </a:highlight>
              </a:rPr>
              <a:t>Conrad, C. (1998): Alterssicherung. In: Hockerts, HG. (Hrsg): Drei Wege deutscher Sozialstaatlichkeit. NS-Diktatur, Bundesrepublik und DDR im Vergleich, München, S. 101-116</a:t>
            </a:r>
            <a:r>
              <a:rPr lang="de" sz="1800">
                <a:solidFill>
                  <a:srgbClr val="000000"/>
                </a:solidFill>
                <a:highlight>
                  <a:srgbClr val="FFFFFF"/>
                </a:highlight>
                <a:latin typeface="Raleway"/>
                <a:ea typeface="Raleway"/>
                <a:cs typeface="Raleway"/>
                <a:sym typeface="Raleway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729450" y="1758200"/>
            <a:ext cx="7688700" cy="713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de"/>
              <a:t>Inhalt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729450" y="2574000"/>
            <a:ext cx="7688700" cy="40035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55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●"/>
            </a:pPr>
            <a:r>
              <a:rPr lang="de" sz="2000">
                <a:solidFill>
                  <a:srgbClr val="000000"/>
                </a:solidFill>
              </a:rPr>
              <a:t>Autor</a:t>
            </a:r>
          </a:p>
          <a:p>
            <a:pPr marL="457200" lvl="0" indent="-355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●"/>
            </a:pPr>
            <a:r>
              <a:rPr lang="de" sz="2000">
                <a:solidFill>
                  <a:srgbClr val="000000"/>
                </a:solidFill>
              </a:rPr>
              <a:t>Zentrale Fragestellungen des Textes</a:t>
            </a:r>
          </a:p>
          <a:p>
            <a:pPr marL="457200" lvl="0" indent="-355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●"/>
            </a:pPr>
            <a:r>
              <a:rPr lang="de" sz="2000">
                <a:solidFill>
                  <a:srgbClr val="000000"/>
                </a:solidFill>
              </a:rPr>
              <a:t>Wohlfahrtsregime und Pfadabhängigkeit</a:t>
            </a:r>
          </a:p>
          <a:p>
            <a:pPr marL="457200" lvl="0" indent="-355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●"/>
            </a:pPr>
            <a:r>
              <a:rPr lang="de" sz="2000">
                <a:solidFill>
                  <a:srgbClr val="000000"/>
                </a:solidFill>
              </a:rPr>
              <a:t>5 Kriterien für institutionelle Kontinuität</a:t>
            </a:r>
          </a:p>
          <a:p>
            <a:pPr marL="914400" lvl="1" indent="-355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○"/>
            </a:pPr>
            <a:r>
              <a:rPr lang="de" sz="2000">
                <a:solidFill>
                  <a:srgbClr val="000000"/>
                </a:solidFill>
              </a:rPr>
              <a:t>Trägerinstitutionen</a:t>
            </a:r>
          </a:p>
          <a:p>
            <a:pPr marL="914400" lvl="1" indent="-355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○"/>
            </a:pPr>
            <a:r>
              <a:rPr lang="de" sz="2000">
                <a:solidFill>
                  <a:srgbClr val="000000"/>
                </a:solidFill>
              </a:rPr>
              <a:t>Finanzierungsverfahren</a:t>
            </a:r>
          </a:p>
          <a:p>
            <a:pPr marL="914400" lvl="1" indent="-355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○"/>
            </a:pPr>
            <a:r>
              <a:rPr lang="de" sz="2000">
                <a:solidFill>
                  <a:srgbClr val="000000"/>
                </a:solidFill>
              </a:rPr>
              <a:t>Ein- und Ausschlussregeln</a:t>
            </a:r>
          </a:p>
          <a:p>
            <a:pPr marL="914400" lvl="1" indent="-355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○"/>
            </a:pPr>
            <a:r>
              <a:rPr lang="de" sz="2000">
                <a:solidFill>
                  <a:srgbClr val="000000"/>
                </a:solidFill>
              </a:rPr>
              <a:t>Verknüpfung mit Arbeitsmarktfunktionen</a:t>
            </a:r>
          </a:p>
          <a:p>
            <a:pPr marL="914400" lvl="1" indent="-355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○"/>
            </a:pPr>
            <a:r>
              <a:rPr lang="de" sz="2000">
                <a:solidFill>
                  <a:srgbClr val="000000"/>
                </a:solidFill>
              </a:rPr>
              <a:t>Selbstverwaltung</a:t>
            </a:r>
          </a:p>
          <a:p>
            <a:pPr marL="457200" lvl="0" indent="-355600">
              <a:spcBef>
                <a:spcPts val="0"/>
              </a:spcBef>
              <a:buClr>
                <a:srgbClr val="000000"/>
              </a:buClr>
              <a:buSzPct val="100000"/>
              <a:buChar char="●"/>
            </a:pPr>
            <a:r>
              <a:rPr lang="de" sz="2000">
                <a:solidFill>
                  <a:srgbClr val="000000"/>
                </a:solidFill>
              </a:rPr>
              <a:t>Auswirkungen/Fazit/Kritik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727650" y="1758200"/>
            <a:ext cx="7688700" cy="713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de"/>
              <a:t>Autor: Christoph Conrad</a:t>
            </a:r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727650" y="2339900"/>
            <a:ext cx="8063700" cy="4249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2385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●"/>
            </a:pPr>
            <a:r>
              <a:rPr lang="de" sz="1500">
                <a:solidFill>
                  <a:srgbClr val="000000"/>
                </a:solidFill>
              </a:rPr>
              <a:t>Geboren 1956 in Bonn</a:t>
            </a:r>
          </a:p>
          <a:p>
            <a:pPr marL="457200" lvl="0" indent="-32385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●"/>
            </a:pPr>
            <a:r>
              <a:rPr lang="de" sz="1500">
                <a:solidFill>
                  <a:srgbClr val="000000"/>
                </a:solidFill>
              </a:rPr>
              <a:t>Studium der Geschichte, Islamwissenschaft und Philosophie in Berlin und Bonn</a:t>
            </a:r>
          </a:p>
          <a:p>
            <a:pPr marL="457200" lvl="0" indent="-32385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●"/>
            </a:pPr>
            <a:r>
              <a:rPr lang="de" sz="1500">
                <a:solidFill>
                  <a:srgbClr val="000000"/>
                </a:solidFill>
              </a:rPr>
              <a:t>Promotion an der FU Berlin 1992</a:t>
            </a:r>
          </a:p>
          <a:p>
            <a:pPr marL="457200" lvl="0" indent="-32385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●"/>
            </a:pPr>
            <a:r>
              <a:rPr lang="de" sz="1500">
                <a:solidFill>
                  <a:srgbClr val="000000"/>
                </a:solidFill>
              </a:rPr>
              <a:t>1994/95 Kennedy-Fellow am Center for European Studies der Harvard University; </a:t>
            </a:r>
          </a:p>
          <a:p>
            <a:pPr marL="457200" lvl="0" indent="-32385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●"/>
            </a:pPr>
            <a:r>
              <a:rPr lang="de" sz="1500">
                <a:solidFill>
                  <a:srgbClr val="000000"/>
                </a:solidFill>
              </a:rPr>
              <a:t>1998-2001 Geschäftsführender Leiter des Zentrums für Vergleichende Geschichte Europas in Berlin; seit 2002 Professor für Neueste Geschichte an der Universität Genf. </a:t>
            </a:r>
          </a:p>
          <a:p>
            <a:pPr marL="457200" lvl="0" indent="-32385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●"/>
            </a:pPr>
            <a:r>
              <a:rPr lang="de" sz="1500">
                <a:solidFill>
                  <a:srgbClr val="000000"/>
                </a:solidFill>
              </a:rPr>
              <a:t>Forschungsinteressen : Geschichte und Theorie von Historiographie, vergleichende Geschichte des Wohlfahrtsstaates , Geschichte von Markt- und Meinungsforschung.</a:t>
            </a:r>
          </a:p>
          <a:p>
            <a:pPr marL="457200" lvl="0" indent="-32385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●"/>
            </a:pPr>
            <a:r>
              <a:rPr lang="de" sz="1500">
                <a:solidFill>
                  <a:srgbClr val="000000"/>
                </a:solidFill>
              </a:rPr>
              <a:t>MONOGRAPHIEN:</a:t>
            </a:r>
          </a:p>
          <a:p>
            <a:pPr marL="914400" lvl="1" indent="-32385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○"/>
            </a:pPr>
            <a:r>
              <a:rPr lang="de" sz="1500">
                <a:solidFill>
                  <a:srgbClr val="000000"/>
                </a:solidFill>
              </a:rPr>
              <a:t>Erfolgsbeteiligung und Vermögensbildung der Arbeitnehmer bei Siemens (1847-1945) (= Zeitschrift für Unternehmensgeschichte, Beiheft 36), Stuttgart 1986.</a:t>
            </a:r>
          </a:p>
          <a:p>
            <a:pPr marL="914400" lvl="1" indent="-323850" rtl="0">
              <a:spcBef>
                <a:spcPts val="0"/>
              </a:spcBef>
              <a:buClr>
                <a:srgbClr val="000000"/>
              </a:buClr>
              <a:buSzPct val="100000"/>
              <a:buChar char="○"/>
            </a:pPr>
            <a:r>
              <a:rPr lang="de" sz="1500">
                <a:solidFill>
                  <a:srgbClr val="000000"/>
                </a:solidFill>
              </a:rPr>
              <a:t>Vom Greis zum Rentner. Der Strukturwandel des Alters in Deutschland zwischen 1830 und 1930, Göttingen 1994.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729450" y="1758200"/>
            <a:ext cx="7688700" cy="713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de"/>
              <a:t>Zentrale Fragestellungen des Textes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729450" y="2771833"/>
            <a:ext cx="7688700" cy="3014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de" sz="2400">
                <a:solidFill>
                  <a:srgbClr val="000000"/>
                </a:solidFill>
              </a:rPr>
              <a:t>Einfluss politischer Systemumbrüche und ökonomische Krisen auf die institutionellen Strukturen der Alterssicherung</a:t>
            </a: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de" sz="2400">
                <a:solidFill>
                  <a:srgbClr val="000000"/>
                </a:solidFill>
              </a:rPr>
              <a:t>Frage nach Kontinuität bzw. Diskontinuität</a:t>
            </a: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de" sz="2400">
                <a:solidFill>
                  <a:srgbClr val="000000"/>
                </a:solidFill>
              </a:rPr>
              <a:t>Fokus auf Einkommenssicherung im Alter </a:t>
            </a:r>
          </a:p>
          <a:p>
            <a:pPr marL="457200" lvl="0" indent="-38100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de" sz="2400">
                <a:solidFill>
                  <a:srgbClr val="000000"/>
                </a:solidFill>
              </a:rPr>
              <a:t>Anwendung folgender Konzepte “Pfadabhängigkeit” und “Wohlfahrtsregime”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729450" y="1758200"/>
            <a:ext cx="7688700" cy="713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de"/>
              <a:t>Wohlfahrtsregime und Pfadabhängigkeit</a:t>
            </a:r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729450" y="2771833"/>
            <a:ext cx="7688700" cy="3014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de" sz="1600">
                <a:solidFill>
                  <a:srgbClr val="000000"/>
                </a:solidFill>
              </a:rPr>
              <a:t>Pfadabhängigkeit</a:t>
            </a:r>
            <a:r>
              <a:rPr lang="de" sz="1600"/>
              <a:t>:  </a:t>
            </a:r>
          </a:p>
          <a:p>
            <a:pPr marL="457200" lvl="0" indent="-330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de" sz="1600">
                <a:solidFill>
                  <a:srgbClr val="000000"/>
                </a:solidFill>
              </a:rPr>
              <a:t>Verfestigung gefundener Problemlösungen -&gt; übertragbar auf Sozialpolitik</a:t>
            </a:r>
          </a:p>
          <a:p>
            <a:pPr marL="457200" lvl="0" indent="-33020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de" sz="1600">
                <a:solidFill>
                  <a:srgbClr val="000000"/>
                </a:solidFill>
              </a:rPr>
              <a:t>In der Alterssicherung: nicht 3 Wege der Sozialstaatlichkeit, sondern einen Entwicklungspfad (aber keine gerade Linie)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de" sz="1600">
                <a:solidFill>
                  <a:srgbClr val="000000"/>
                </a:solidFill>
              </a:rPr>
              <a:t>Wohlfahrtsregime</a:t>
            </a:r>
          </a:p>
          <a:p>
            <a:pPr marL="457200" lvl="0" indent="-330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de" sz="1600">
                <a:solidFill>
                  <a:srgbClr val="000000"/>
                </a:solidFill>
              </a:rPr>
              <a:t>Esping-Andersen: Deutschland seit Bismark als konservativer Wohlfahrtsstaat</a:t>
            </a:r>
          </a:p>
          <a:p>
            <a:pPr marL="457200" lvl="0" indent="-33020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Calibri"/>
            </a:pPr>
            <a:r>
              <a:rPr lang="de" sz="1600">
                <a:solidFill>
                  <a:srgbClr val="000000"/>
                </a:solidFill>
              </a:rPr>
              <a:t>Starke institutionelle Kontinuität trotz Berg-und Talfahrt der deutschen Geschichte im 20.Jh.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729450" y="1758200"/>
            <a:ext cx="7688700" cy="713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de"/>
              <a:t>5 Kriterien für institutionelle Kontinuität</a:t>
            </a:r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729450" y="2771833"/>
            <a:ext cx="7688700" cy="3014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de" sz="2400">
                <a:solidFill>
                  <a:srgbClr val="000000"/>
                </a:solidFill>
              </a:rPr>
              <a:t>Trägerinstitutionen</a:t>
            </a: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de" sz="2400">
                <a:solidFill>
                  <a:srgbClr val="000000"/>
                </a:solidFill>
              </a:rPr>
              <a:t>Finanzierungsverfahren</a:t>
            </a: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de" sz="2400">
                <a:solidFill>
                  <a:srgbClr val="000000"/>
                </a:solidFill>
              </a:rPr>
              <a:t>Ein- und Ausschlussregeln</a:t>
            </a: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de" sz="2400">
                <a:solidFill>
                  <a:srgbClr val="000000"/>
                </a:solidFill>
              </a:rPr>
              <a:t>Verknüpfung mit Arbeitsmarktfunktionen </a:t>
            </a:r>
          </a:p>
          <a:p>
            <a:pPr marL="457200" lvl="0" indent="-3810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de" sz="2400">
                <a:solidFill>
                  <a:srgbClr val="000000"/>
                </a:solidFill>
              </a:rPr>
              <a:t>Selbstverwaltung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729450" y="1758200"/>
            <a:ext cx="7688700" cy="713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de"/>
              <a:t>Trägerinstitutionen I</a:t>
            </a:r>
          </a:p>
        </p:txBody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729450" y="2771823"/>
            <a:ext cx="7688700" cy="3782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de" sz="1800">
                <a:solidFill>
                  <a:srgbClr val="000000"/>
                </a:solidFill>
              </a:rPr>
              <a:t>grundlegende Einigkeit, dass dieses Prinzip als ordnungspolitisches Konzept des deutschen Sozialstaates gilt (von Bismarck bis jüngsten Pflegeversicherung durchgehend etabliert)</a:t>
            </a:r>
            <a:br>
              <a:rPr lang="de" sz="1800">
                <a:solidFill>
                  <a:srgbClr val="000000"/>
                </a:solidFill>
              </a:rPr>
            </a:br>
            <a:endParaRPr lang="de" sz="1800">
              <a:solidFill>
                <a:srgbClr val="000000"/>
              </a:solidFill>
            </a:endParaRP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de" sz="1800">
                <a:solidFill>
                  <a:srgbClr val="000000"/>
                </a:solidFill>
              </a:rPr>
              <a:t>unterschiedliche Versicherungs- und Versorgungssysteme (z.B.: Trennung von Arbeitern und Angestellten in der Rentenversicherung, Zusatzsysteme für Post und Bahn, regionale Gliederung der Arbeiterversicherung in Landesversicherungsanstalten, etc.)</a:t>
            </a:r>
            <a:br>
              <a:rPr lang="de" sz="1800">
                <a:solidFill>
                  <a:srgbClr val="000000"/>
                </a:solidFill>
              </a:rPr>
            </a:br>
            <a:endParaRPr lang="de" sz="1800">
              <a:solidFill>
                <a:srgbClr val="000000"/>
              </a:solidFill>
            </a:endParaRPr>
          </a:p>
          <a:p>
            <a:pPr marL="457200" lvl="0" indent="-34290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de" sz="1800">
                <a:solidFill>
                  <a:srgbClr val="000000"/>
                </a:solidFill>
              </a:rPr>
              <a:t>Ebenso bei der betrieblichen Altersvorsorge: innerbetriebliche Rückstellungen und direkte Zahlungen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729450" y="1758200"/>
            <a:ext cx="7688700" cy="713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de"/>
              <a:t>Trägerinstitutionen II</a:t>
            </a:r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727650" y="2471898"/>
            <a:ext cx="7688700" cy="38835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de" sz="1800">
                <a:solidFill>
                  <a:srgbClr val="000000"/>
                </a:solidFill>
              </a:rPr>
              <a:t>NS-Zeit: Institutionelle Neugründung der Handwerkerversicherung</a:t>
            </a:r>
            <a:br>
              <a:rPr lang="de" sz="1800">
                <a:solidFill>
                  <a:srgbClr val="000000"/>
                </a:solidFill>
              </a:rPr>
            </a:br>
            <a:endParaRPr lang="de" sz="1800">
              <a:solidFill>
                <a:srgbClr val="000000"/>
              </a:solidFill>
            </a:endParaRPr>
          </a:p>
          <a:p>
            <a:pPr marL="457200" lvl="0" indent="-3429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de" sz="1800">
                <a:solidFill>
                  <a:srgbClr val="000000"/>
                </a:solidFill>
              </a:rPr>
              <a:t>BRD: Einbeziehung der Landwirte in die Sozialversicherung</a:t>
            </a:r>
            <a:br>
              <a:rPr lang="de" sz="1800">
                <a:solidFill>
                  <a:srgbClr val="000000"/>
                </a:solidFill>
              </a:rPr>
            </a:br>
            <a:endParaRPr lang="de" sz="1800">
              <a:solidFill>
                <a:srgbClr val="000000"/>
              </a:solidFill>
            </a:endParaRPr>
          </a:p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de" sz="1800">
                <a:solidFill>
                  <a:srgbClr val="000000"/>
                </a:solidFill>
              </a:rPr>
              <a:t>DDR: Aufbruch der traditionellen Trennung</a:t>
            </a:r>
            <a:br>
              <a:rPr lang="de" sz="1800">
                <a:solidFill>
                  <a:srgbClr val="000000"/>
                </a:solidFill>
              </a:rPr>
            </a:br>
            <a:r>
              <a:rPr lang="de" sz="1600">
                <a:solidFill>
                  <a:srgbClr val="000000"/>
                </a:solidFill>
              </a:rPr>
              <a:t>Beamte kamen mit Arbeiter und Angestellte in einen Topf</a:t>
            </a:r>
            <a:br>
              <a:rPr lang="de" sz="1600">
                <a:solidFill>
                  <a:srgbClr val="000000"/>
                </a:solidFill>
              </a:rPr>
            </a:br>
            <a:r>
              <a:rPr lang="de" sz="1600">
                <a:solidFill>
                  <a:srgbClr val="000000"/>
                </a:solidFill>
              </a:rPr>
              <a:t>Für Selbstständige und private Versicherungsgruppen wurde der Staat ebenso zuständig</a:t>
            </a:r>
            <a:br>
              <a:rPr lang="de" sz="1600">
                <a:solidFill>
                  <a:srgbClr val="000000"/>
                </a:solidFill>
              </a:rPr>
            </a:br>
            <a:r>
              <a:rPr lang="de" sz="1600">
                <a:solidFill>
                  <a:srgbClr val="000000"/>
                </a:solidFill>
              </a:rPr>
              <a:t>Mindestrenten, Subvention für Wohnungsmieten und Konsumgüterpreise</a:t>
            </a:r>
            <a:br>
              <a:rPr lang="de" sz="1600">
                <a:solidFill>
                  <a:srgbClr val="000000"/>
                </a:solidFill>
              </a:rPr>
            </a:br>
            <a:r>
              <a:rPr lang="de" sz="1600">
                <a:solidFill>
                  <a:srgbClr val="000000"/>
                </a:solidFill>
              </a:rPr>
              <a:t>wich vom Prinzipien durch geheimes System von Zusatz- und Sonderrenten ab -&gt; verstärkte Ungleichheit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670</Words>
  <Application>Microsoft Office PowerPoint</Application>
  <PresentationFormat>Bildschirmpräsentation (4:3)</PresentationFormat>
  <Paragraphs>99</Paragraphs>
  <Slides>18</Slides>
  <Notes>17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23" baseType="lpstr">
      <vt:lpstr>Arial</vt:lpstr>
      <vt:lpstr>Lato</vt:lpstr>
      <vt:lpstr>Calibri</vt:lpstr>
      <vt:lpstr>Raleway</vt:lpstr>
      <vt:lpstr>Streamline</vt:lpstr>
      <vt:lpstr>Drei Wege deutscher Sozialstaatlichkeit. NS-Diktatur, Bundesrepublik und DDR im Vergleich</vt:lpstr>
      <vt:lpstr>PowerPoint-Präsentation</vt:lpstr>
      <vt:lpstr>Inhalt</vt:lpstr>
      <vt:lpstr>Autor: Christoph Conrad</vt:lpstr>
      <vt:lpstr>Zentrale Fragestellungen des Textes</vt:lpstr>
      <vt:lpstr>Wohlfahrtsregime und Pfadabhängigkeit</vt:lpstr>
      <vt:lpstr>5 Kriterien für institutionelle Kontinuität</vt:lpstr>
      <vt:lpstr>Trägerinstitutionen I</vt:lpstr>
      <vt:lpstr>Trägerinstitutionen II</vt:lpstr>
      <vt:lpstr>Finanzierungsverfahren</vt:lpstr>
      <vt:lpstr>Ein- und Ausschlussregeln</vt:lpstr>
      <vt:lpstr>Verknüpfung mit Arbeitsmarktfunktionen</vt:lpstr>
      <vt:lpstr>Verknüpfung mit Arbeitsmarktfunktionen II</vt:lpstr>
      <vt:lpstr>Selbstverwaltung</vt:lpstr>
      <vt:lpstr>Auswirkungen/Fazit</vt:lpstr>
      <vt:lpstr>Kritik</vt:lpstr>
      <vt:lpstr>Diskussion</vt:lpstr>
      <vt:lpstr> Danke für eure Aufmerksamkeit!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Drei Wege deutscher Sozialstaatlichkeit. NS-Diktatur, Bundesrepublik und DDR im Vergleich</dc:title>
  <dc:creator>AK110192</dc:creator>
  <cp:lastModifiedBy>AK110192</cp:lastModifiedBy>
  <cp:revision>2</cp:revision>
  <dcterms:modified xsi:type="dcterms:W3CDTF">2017-11-22T07:38:10Z</dcterms:modified>
</cp:coreProperties>
</file>