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8" r:id="rId7"/>
    <p:sldId id="261" r:id="rId8"/>
    <p:sldId id="262" r:id="rId9"/>
    <p:sldId id="264" r:id="rId10"/>
    <p:sldId id="263" r:id="rId11"/>
    <p:sldId id="265" r:id="rId12"/>
    <p:sldId id="266" r:id="rId13"/>
    <p:sldId id="267" r:id="rId14"/>
    <p:sldId id="269" r:id="rId15"/>
    <p:sldId id="270" r:id="rId16"/>
    <p:sldId id="271" r:id="rId17"/>
    <p:sldId id="272" r:id="rId1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t>11.10.2017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t>11.10.2017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 durch Klicken hinzufügen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t>11.10.2017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t>11.10.2017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1BA50D42-C9CD-4801-B293-61D1F53EC57E}" type="datetimeFigureOut">
              <a:rPr lang="de-DE" smtClean="0"/>
              <a:t>11.10.2017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1BA50D42-C9CD-4801-B293-61D1F53EC57E}" type="datetimeFigureOut">
              <a:rPr lang="de-DE" smtClean="0"/>
              <a:t>11.10.2017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BA50D42-C9CD-4801-B293-61D1F53EC57E}" type="datetimeFigureOut">
              <a:rPr lang="de-DE" smtClean="0"/>
              <a:t>11.10.2017</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1BA50D42-C9CD-4801-B293-61D1F53EC57E}" type="datetimeFigureOut">
              <a:rPr lang="de-DE" smtClean="0"/>
              <a:t>11.10.2017</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BA50D42-C9CD-4801-B293-61D1F53EC57E}" type="datetimeFigureOut">
              <a:rPr lang="de-DE" smtClean="0"/>
              <a:t>11.10.2017</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t>11.10.2017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t>11.10.2017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50D42-C9CD-4801-B293-61D1F53EC57E}" type="datetimeFigureOut">
              <a:rPr lang="de-DE" smtClean="0"/>
              <a:t>11.10.2017</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AE60A-B69C-4790-82F7-3882EDF23186}"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AT" dirty="0" smtClean="0"/>
              <a:t>Wohlfahrtsstaatstheorien</a:t>
            </a:r>
            <a:endParaRPr lang="de-DE" dirty="0"/>
          </a:p>
        </p:txBody>
      </p:sp>
      <p:sp>
        <p:nvSpPr>
          <p:cNvPr id="3" name="Untertitel 2"/>
          <p:cNvSpPr>
            <a:spLocks noGrp="1"/>
          </p:cNvSpPr>
          <p:nvPr>
            <p:ph type="subTitle" idx="1"/>
          </p:nvPr>
        </p:nvSpPr>
        <p:spPr/>
        <p:txBody>
          <a:bodyPr/>
          <a:lstStyle/>
          <a:p>
            <a:r>
              <a:rPr lang="de-AT" dirty="0" smtClean="0"/>
              <a:t>LVA-Leitung:</a:t>
            </a:r>
          </a:p>
          <a:p>
            <a:r>
              <a:rPr lang="de-AT" dirty="0" smtClean="0"/>
              <a:t>Dr. Harald Stöger</a:t>
            </a:r>
          </a:p>
          <a:p>
            <a:endParaRPr lang="de-DE" dirty="0"/>
          </a:p>
        </p:txBody>
      </p:sp>
    </p:spTree>
    <p:extLst>
      <p:ext uri="{BB962C8B-B14F-4D97-AF65-F5344CB8AC3E}">
        <p14:creationId xmlns:p14="http://schemas.microsoft.com/office/powerpoint/2010/main" val="1749620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Forschungsfrage</a:t>
            </a:r>
            <a:endParaRPr lang="de-DE" dirty="0"/>
          </a:p>
        </p:txBody>
      </p:sp>
      <p:sp>
        <p:nvSpPr>
          <p:cNvPr id="3" name="Inhaltsplatzhalter 2"/>
          <p:cNvSpPr>
            <a:spLocks noGrp="1"/>
          </p:cNvSpPr>
          <p:nvPr>
            <p:ph idx="1"/>
          </p:nvPr>
        </p:nvSpPr>
        <p:spPr/>
        <p:txBody>
          <a:bodyPr>
            <a:normAutofit fontScale="85000" lnSpcReduction="10000"/>
          </a:bodyPr>
          <a:lstStyle/>
          <a:p>
            <a:r>
              <a:rPr lang="de-AT" dirty="0" smtClean="0"/>
              <a:t>„Unterscheiden sich die unterschiedlichen Regimetypen nicht nur hinsichtlich der ihnen zugrunde liegenden Strukturprinzipien, sondern auch hinsichtlich ihrer Leistungen, d.h. ihrer Auswirkungen auf die Gesamtgesellschaft?“</a:t>
            </a:r>
          </a:p>
          <a:p>
            <a:r>
              <a:rPr lang="de-AT" dirty="0" smtClean="0"/>
              <a:t>Unterfragen:</a:t>
            </a:r>
          </a:p>
          <a:p>
            <a:pPr marL="0" indent="0">
              <a:buNone/>
            </a:pPr>
            <a:r>
              <a:rPr lang="de-AT" dirty="0"/>
              <a:t> </a:t>
            </a:r>
            <a:r>
              <a:rPr lang="de-AT" dirty="0" smtClean="0"/>
              <a:t>   </a:t>
            </a:r>
            <a:r>
              <a:rPr lang="de-AT" sz="2000" dirty="0" smtClean="0"/>
              <a:t>(a) </a:t>
            </a:r>
            <a:r>
              <a:rPr lang="de-AT" sz="2400" dirty="0" smtClean="0"/>
              <a:t>Sind Länder, die dem liberalen Modell folgen bzw. ihm nahestehen, </a:t>
            </a:r>
          </a:p>
          <a:p>
            <a:pPr marL="0" indent="0">
              <a:buNone/>
            </a:pPr>
            <a:r>
              <a:rPr lang="de-AT" sz="2400" dirty="0"/>
              <a:t> </a:t>
            </a:r>
            <a:r>
              <a:rPr lang="de-AT" sz="2400" dirty="0" smtClean="0"/>
              <a:t>         erfolgreicher im Hinblick auf Wirtschaftswachstum und Preisstabilität?</a:t>
            </a:r>
          </a:p>
          <a:p>
            <a:pPr marL="0" indent="0">
              <a:buNone/>
            </a:pPr>
            <a:r>
              <a:rPr lang="de-AT" sz="2400" dirty="0" smtClean="0"/>
              <a:t>     (b)Sind Länder, die dem sozialdemokratischen Modell folgen, erfolgreicher </a:t>
            </a:r>
          </a:p>
          <a:p>
            <a:pPr marL="0" indent="0">
              <a:buNone/>
            </a:pPr>
            <a:r>
              <a:rPr lang="de-AT" sz="2400" dirty="0"/>
              <a:t> </a:t>
            </a:r>
            <a:r>
              <a:rPr lang="de-AT" sz="2400" dirty="0" smtClean="0"/>
              <a:t>         im Hinblick auf die Bekämpfung von Arbeitslosigkeit und Armut?</a:t>
            </a:r>
          </a:p>
          <a:p>
            <a:pPr marL="0" indent="0">
              <a:buNone/>
            </a:pPr>
            <a:r>
              <a:rPr lang="de-AT" sz="2400" dirty="0" smtClean="0"/>
              <a:t>     (c) Inwieweit entsprechen die tatsächlich erzielten Ergebnisse den </a:t>
            </a:r>
          </a:p>
          <a:p>
            <a:pPr marL="0" indent="0">
              <a:buNone/>
            </a:pPr>
            <a:r>
              <a:rPr lang="de-AT" sz="2400" dirty="0"/>
              <a:t> </a:t>
            </a:r>
            <a:r>
              <a:rPr lang="de-AT" sz="2400" dirty="0" smtClean="0"/>
              <a:t>         intendierten Wirkungen bzw. den proklamierten Zielvorstellungen?</a:t>
            </a:r>
            <a:endParaRPr lang="de-DE" dirty="0"/>
          </a:p>
        </p:txBody>
      </p:sp>
    </p:spTree>
    <p:extLst>
      <p:ext uri="{BB962C8B-B14F-4D97-AF65-F5344CB8AC3E}">
        <p14:creationId xmlns:p14="http://schemas.microsoft.com/office/powerpoint/2010/main" val="27149776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Untersuchungsgegenstand</a:t>
            </a:r>
            <a:endParaRPr lang="de-DE" dirty="0"/>
          </a:p>
        </p:txBody>
      </p:sp>
      <p:sp>
        <p:nvSpPr>
          <p:cNvPr id="3" name="Inhaltsplatzhalter 2"/>
          <p:cNvSpPr>
            <a:spLocks noGrp="1"/>
          </p:cNvSpPr>
          <p:nvPr>
            <p:ph idx="1"/>
          </p:nvPr>
        </p:nvSpPr>
        <p:spPr/>
        <p:txBody>
          <a:bodyPr>
            <a:normAutofit fontScale="92500" lnSpcReduction="10000"/>
          </a:bodyPr>
          <a:lstStyle/>
          <a:p>
            <a:r>
              <a:rPr lang="de-AT" dirty="0" smtClean="0"/>
              <a:t>Es geht um die empirische Überprüfung von Wirkungshypothesen in Bezug auf zentrale gesellschaftliche Zielsetzungen.</a:t>
            </a:r>
          </a:p>
          <a:p>
            <a:r>
              <a:rPr lang="de-AT" dirty="0" smtClean="0"/>
              <a:t>Bestimmung der </a:t>
            </a:r>
            <a:r>
              <a:rPr lang="de-AT" dirty="0" err="1" smtClean="0"/>
              <a:t>Outputvariablen</a:t>
            </a:r>
            <a:r>
              <a:rPr lang="de-AT" dirty="0" smtClean="0"/>
              <a:t>: </a:t>
            </a:r>
            <a:endParaRPr lang="de-DE" sz="2000" dirty="0" smtClean="0"/>
          </a:p>
          <a:p>
            <a:pPr marL="457200" indent="-457200">
              <a:buAutoNum type="alphaLcParenBoth"/>
            </a:pPr>
            <a:r>
              <a:rPr lang="de-AT" sz="2000" dirty="0" smtClean="0"/>
              <a:t>Wirtschaftspolitische Globalziele, die unmittelbar wohlfahrtsrelevant sind:</a:t>
            </a:r>
            <a:endParaRPr lang="de-AT" dirty="0"/>
          </a:p>
          <a:p>
            <a:pPr marL="0" indent="0">
              <a:buNone/>
            </a:pPr>
            <a:r>
              <a:rPr lang="de-AT" sz="2000" dirty="0" smtClean="0"/>
              <a:t>        - reales Wirtschaftswachstum (operationalisiert über die Wachstumsraten</a:t>
            </a:r>
          </a:p>
          <a:p>
            <a:pPr marL="0" indent="0">
              <a:buNone/>
            </a:pPr>
            <a:r>
              <a:rPr lang="de-AT" sz="2000" dirty="0"/>
              <a:t> </a:t>
            </a:r>
            <a:r>
              <a:rPr lang="de-AT" sz="2000" dirty="0" smtClean="0"/>
              <a:t>         des BIP pro Kopf)</a:t>
            </a:r>
          </a:p>
          <a:p>
            <a:pPr>
              <a:buFontTx/>
              <a:buChar char="-"/>
            </a:pPr>
            <a:r>
              <a:rPr lang="de-AT" sz="2000" dirty="0" smtClean="0"/>
              <a:t>Preisniveaustabilität (operationalisiert über Inflationsraten)</a:t>
            </a:r>
          </a:p>
          <a:p>
            <a:pPr>
              <a:buFontTx/>
              <a:buChar char="-"/>
            </a:pPr>
            <a:r>
              <a:rPr lang="de-AT" sz="2000" dirty="0" smtClean="0"/>
              <a:t>Vollbeschäftigung (negativ operationalisiert über Arbeitslosenquote, positiv über Zuwachsraten der Beschäftigung)</a:t>
            </a:r>
            <a:endParaRPr lang="de-AT" sz="2000" dirty="0"/>
          </a:p>
          <a:p>
            <a:pPr marL="0" indent="0">
              <a:buNone/>
            </a:pPr>
            <a:r>
              <a:rPr lang="de-AT" sz="2000" dirty="0" smtClean="0"/>
              <a:t>(b) Im engeren Sinn sozialpolitische Zieldimensionen der Verteilungsgerechtigkeit </a:t>
            </a:r>
          </a:p>
          <a:p>
            <a:pPr marL="0" indent="0">
              <a:buNone/>
            </a:pPr>
            <a:r>
              <a:rPr lang="de-AT" sz="2000" dirty="0"/>
              <a:t> </a:t>
            </a:r>
            <a:r>
              <a:rPr lang="de-AT" sz="2000" dirty="0" smtClean="0"/>
              <a:t>    (Einkommensgleichheit) und Armutsvermeidung.</a:t>
            </a:r>
          </a:p>
        </p:txBody>
      </p:sp>
    </p:spTree>
    <p:extLst>
      <p:ext uri="{BB962C8B-B14F-4D97-AF65-F5344CB8AC3E}">
        <p14:creationId xmlns:p14="http://schemas.microsoft.com/office/powerpoint/2010/main" val="2849126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Methode</a:t>
            </a:r>
            <a:endParaRPr lang="de-DE" dirty="0"/>
          </a:p>
        </p:txBody>
      </p:sp>
      <p:sp>
        <p:nvSpPr>
          <p:cNvPr id="3" name="Inhaltsplatzhalter 2"/>
          <p:cNvSpPr>
            <a:spLocks noGrp="1"/>
          </p:cNvSpPr>
          <p:nvPr>
            <p:ph idx="1"/>
          </p:nvPr>
        </p:nvSpPr>
        <p:spPr/>
        <p:txBody>
          <a:bodyPr>
            <a:normAutofit fontScale="85000" lnSpcReduction="20000"/>
          </a:bodyPr>
          <a:lstStyle/>
          <a:p>
            <a:r>
              <a:rPr lang="de-AT" dirty="0" smtClean="0"/>
              <a:t>Problem Querschnittsvergleiche: Ein bestimmter Zeitpunkt produziert Zufallsergebnisse </a:t>
            </a:r>
          </a:p>
          <a:p>
            <a:pPr marL="0" indent="0">
              <a:buNone/>
            </a:pPr>
            <a:r>
              <a:rPr lang="de-AT" dirty="0"/>
              <a:t> </a:t>
            </a:r>
            <a:r>
              <a:rPr lang="de-AT" dirty="0" smtClean="0"/>
              <a:t>   </a:t>
            </a:r>
            <a:r>
              <a:rPr lang="de-DE" dirty="0" smtClean="0"/>
              <a:t> – daher – </a:t>
            </a:r>
          </a:p>
          <a:p>
            <a:r>
              <a:rPr lang="de-AT" dirty="0" smtClean="0"/>
              <a:t>Erhebung von Zeitreihen (1980 – 1994)</a:t>
            </a:r>
          </a:p>
          <a:p>
            <a:r>
              <a:rPr lang="de-AT" dirty="0" smtClean="0"/>
              <a:t>Berechnung mehrjähriger Durchschnitte</a:t>
            </a:r>
          </a:p>
          <a:p>
            <a:r>
              <a:rPr lang="de-AT" dirty="0" smtClean="0"/>
              <a:t>Berechnung der Mittelwerte aller einem Regimetyp zugeordneten Länder, aber auch</a:t>
            </a:r>
          </a:p>
          <a:p>
            <a:r>
              <a:rPr lang="de-AT" dirty="0" smtClean="0"/>
              <a:t>Berechnung der Mittelwerte „prototypischer“ Länder, die nach den beiden Methoden der Operationalisierung dem gleichen Regimetyp zuzurechnen sind.</a:t>
            </a:r>
          </a:p>
        </p:txBody>
      </p:sp>
    </p:spTree>
    <p:extLst>
      <p:ext uri="{BB962C8B-B14F-4D97-AF65-F5344CB8AC3E}">
        <p14:creationId xmlns:p14="http://schemas.microsoft.com/office/powerpoint/2010/main" val="27397401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Ergebnisse</a:t>
            </a:r>
            <a:endParaRPr lang="de-DE" dirty="0"/>
          </a:p>
        </p:txBody>
      </p:sp>
      <p:sp>
        <p:nvSpPr>
          <p:cNvPr id="3" name="Inhaltsplatzhalter 2"/>
          <p:cNvSpPr>
            <a:spLocks noGrp="1"/>
          </p:cNvSpPr>
          <p:nvPr>
            <p:ph idx="1"/>
          </p:nvPr>
        </p:nvSpPr>
        <p:spPr/>
        <p:txBody>
          <a:bodyPr>
            <a:normAutofit lnSpcReduction="10000"/>
          </a:bodyPr>
          <a:lstStyle/>
          <a:p>
            <a:r>
              <a:rPr lang="de-AT" dirty="0" smtClean="0"/>
              <a:t>Annahmen aufgrund der den Regimetypen zugrunde liegenden Gesellschaftsbilder ergeben eine distinkte Reihenfolge</a:t>
            </a:r>
          </a:p>
          <a:p>
            <a:r>
              <a:rPr lang="de-AT" dirty="0" smtClean="0"/>
              <a:t>Im liberalen Modell ist der Grad der staatlichen Interventionen in das Wirtschaftssystem und der Umfang der staatlichen Aktivitäten insgesamt wesentlich geringer als im sozialdemokratischen Modell. Das konservative Modell liegt in der Mitte.</a:t>
            </a:r>
            <a:endParaRPr lang="de-DE" dirty="0"/>
          </a:p>
        </p:txBody>
      </p:sp>
    </p:spTree>
    <p:extLst>
      <p:ext uri="{BB962C8B-B14F-4D97-AF65-F5344CB8AC3E}">
        <p14:creationId xmlns:p14="http://schemas.microsoft.com/office/powerpoint/2010/main" val="28044049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Ergebnisse </a:t>
            </a:r>
            <a:r>
              <a:rPr lang="de-AT" dirty="0" err="1" smtClean="0"/>
              <a:t>cont</a:t>
            </a:r>
            <a:r>
              <a:rPr lang="de-AT" dirty="0" smtClean="0"/>
              <a:t>.</a:t>
            </a:r>
            <a:endParaRPr lang="de-DE" dirty="0"/>
          </a:p>
        </p:txBody>
      </p:sp>
      <p:sp>
        <p:nvSpPr>
          <p:cNvPr id="3" name="Inhaltsplatzhalter 2"/>
          <p:cNvSpPr>
            <a:spLocks noGrp="1"/>
          </p:cNvSpPr>
          <p:nvPr>
            <p:ph idx="1"/>
          </p:nvPr>
        </p:nvSpPr>
        <p:spPr/>
        <p:txBody>
          <a:bodyPr>
            <a:normAutofit fontScale="92500"/>
          </a:bodyPr>
          <a:lstStyle/>
          <a:p>
            <a:r>
              <a:rPr lang="de-AT" dirty="0" smtClean="0"/>
              <a:t>Die </a:t>
            </a:r>
            <a:r>
              <a:rPr lang="de-AT" dirty="0" err="1" smtClean="0"/>
              <a:t>Outputindikatoren</a:t>
            </a:r>
            <a:r>
              <a:rPr lang="de-AT" dirty="0" smtClean="0"/>
              <a:t> zeigen das aufgrund der theoretischen Überlegungen zu erwartende Muster – außer bei der Armut.</a:t>
            </a:r>
          </a:p>
          <a:p>
            <a:r>
              <a:rPr lang="de-AT" dirty="0" smtClean="0"/>
              <a:t>Die Art der institutionalisierten Sozialpolitik beeinflusst die Strukturen sozialer Ungleichheit.</a:t>
            </a:r>
          </a:p>
          <a:p>
            <a:r>
              <a:rPr lang="de-AT" dirty="0" smtClean="0"/>
              <a:t>Nullhypothese: „Gesellschaftliche Strukturen sind nicht gezielt zu beeinflussen“ – kann daher verworfen werden.</a:t>
            </a:r>
          </a:p>
          <a:p>
            <a:pPr marL="0" indent="0">
              <a:buNone/>
            </a:pPr>
            <a:r>
              <a:rPr lang="de-AT" dirty="0" smtClean="0"/>
              <a:t> </a:t>
            </a:r>
            <a:endParaRPr lang="de-DE" dirty="0"/>
          </a:p>
        </p:txBody>
      </p:sp>
    </p:spTree>
    <p:extLst>
      <p:ext uri="{BB962C8B-B14F-4D97-AF65-F5344CB8AC3E}">
        <p14:creationId xmlns:p14="http://schemas.microsoft.com/office/powerpoint/2010/main" val="41703783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Problem Varianz</a:t>
            </a:r>
            <a:endParaRPr lang="de-DE" dirty="0"/>
          </a:p>
        </p:txBody>
      </p:sp>
      <p:sp>
        <p:nvSpPr>
          <p:cNvPr id="3" name="Inhaltsplatzhalter 2"/>
          <p:cNvSpPr>
            <a:spLocks noGrp="1"/>
          </p:cNvSpPr>
          <p:nvPr>
            <p:ph idx="1"/>
          </p:nvPr>
        </p:nvSpPr>
        <p:spPr/>
        <p:txBody>
          <a:bodyPr>
            <a:normAutofit fontScale="92500"/>
          </a:bodyPr>
          <a:lstStyle/>
          <a:p>
            <a:r>
              <a:rPr lang="de-AT" dirty="0" smtClean="0"/>
              <a:t>Gewisse Homogenität zwischen den Regimetypen</a:t>
            </a:r>
          </a:p>
          <a:p>
            <a:r>
              <a:rPr lang="de-AT" dirty="0" smtClean="0"/>
              <a:t>Jedoch ist die ausgeprägte Varianz innerhalb der Regimetypen beachtlich, die es fraglich erscheinen lässt, ob wirklich regimespezifische Gründe für die beobachteten Entwicklungen verantwortlich sind.</a:t>
            </a:r>
          </a:p>
          <a:p>
            <a:r>
              <a:rPr lang="de-AT" dirty="0" smtClean="0"/>
              <a:t>Relativierung der Ergebnisse, da viele Einflussfaktoren nicht einbezogen werden können.</a:t>
            </a:r>
            <a:endParaRPr lang="de-DE" dirty="0"/>
          </a:p>
        </p:txBody>
      </p:sp>
    </p:spTree>
    <p:extLst>
      <p:ext uri="{BB962C8B-B14F-4D97-AF65-F5344CB8AC3E}">
        <p14:creationId xmlns:p14="http://schemas.microsoft.com/office/powerpoint/2010/main" val="4245297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Fragen</a:t>
            </a:r>
            <a:endParaRPr lang="de-DE" dirty="0"/>
          </a:p>
        </p:txBody>
      </p:sp>
      <p:sp>
        <p:nvSpPr>
          <p:cNvPr id="3" name="Inhaltsplatzhalter 2"/>
          <p:cNvSpPr>
            <a:spLocks noGrp="1"/>
          </p:cNvSpPr>
          <p:nvPr>
            <p:ph idx="1"/>
          </p:nvPr>
        </p:nvSpPr>
        <p:spPr/>
        <p:txBody>
          <a:bodyPr>
            <a:normAutofit lnSpcReduction="10000"/>
          </a:bodyPr>
          <a:lstStyle/>
          <a:p>
            <a:r>
              <a:rPr lang="de-AT" dirty="0" smtClean="0"/>
              <a:t>Sind  die von Esping-Andersen theoretisch formulierten Regimetypen in unserer durch Globalisierung und Digitalisierung geprägten Wirtschaftsweise überhaupt noch anwendbar bzw. modifizierbar?</a:t>
            </a:r>
          </a:p>
          <a:p>
            <a:r>
              <a:rPr lang="de-AT" dirty="0" smtClean="0"/>
              <a:t>Welche Aussagekraft hat diese empirische Untersuchung (Kohl 1999) auf die derzeit stattfindende Entwicklung der Entgrenzung in Bezug auf die </a:t>
            </a:r>
            <a:r>
              <a:rPr lang="de-AT" smtClean="0"/>
              <a:t>Outputfaktoren?</a:t>
            </a:r>
            <a:endParaRPr lang="de-DE" dirty="0"/>
          </a:p>
        </p:txBody>
      </p:sp>
    </p:spTree>
    <p:extLst>
      <p:ext uri="{BB962C8B-B14F-4D97-AF65-F5344CB8AC3E}">
        <p14:creationId xmlns:p14="http://schemas.microsoft.com/office/powerpoint/2010/main" val="35861444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p:txBody>
          <a:bodyPr/>
          <a:lstStyle/>
          <a:p>
            <a:pPr marL="0" indent="0">
              <a:buNone/>
            </a:pPr>
            <a:endParaRPr lang="de-AT" dirty="0" smtClean="0"/>
          </a:p>
          <a:p>
            <a:pPr marL="0" indent="0">
              <a:buNone/>
            </a:pPr>
            <a:endParaRPr lang="de-AT" dirty="0"/>
          </a:p>
          <a:p>
            <a:pPr marL="0" indent="0">
              <a:buNone/>
            </a:pPr>
            <a:endParaRPr lang="de-AT" dirty="0" smtClean="0"/>
          </a:p>
          <a:p>
            <a:pPr marL="0" indent="0" algn="ctr">
              <a:buNone/>
            </a:pPr>
            <a:r>
              <a:rPr lang="de-AT" sz="6000" dirty="0" smtClean="0"/>
              <a:t>Vielen Dank für die Aufmerksamkeit</a:t>
            </a:r>
            <a:endParaRPr lang="de-DE" sz="6000" dirty="0"/>
          </a:p>
        </p:txBody>
      </p:sp>
    </p:spTree>
    <p:extLst>
      <p:ext uri="{BB962C8B-B14F-4D97-AF65-F5344CB8AC3E}">
        <p14:creationId xmlns:p14="http://schemas.microsoft.com/office/powerpoint/2010/main" val="1525181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Verwendete Literatur</a:t>
            </a:r>
            <a:endParaRPr lang="de-DE" dirty="0"/>
          </a:p>
        </p:txBody>
      </p:sp>
      <p:sp>
        <p:nvSpPr>
          <p:cNvPr id="3" name="Inhaltsplatzhalter 2"/>
          <p:cNvSpPr>
            <a:spLocks noGrp="1"/>
          </p:cNvSpPr>
          <p:nvPr>
            <p:ph idx="1"/>
          </p:nvPr>
        </p:nvSpPr>
        <p:spPr/>
        <p:txBody>
          <a:bodyPr/>
          <a:lstStyle/>
          <a:p>
            <a:pPr marL="0" indent="0">
              <a:buNone/>
            </a:pPr>
            <a:endParaRPr lang="de-AT" dirty="0"/>
          </a:p>
          <a:p>
            <a:pPr marL="0" indent="0">
              <a:buNone/>
            </a:pPr>
            <a:endParaRPr lang="de-AT" dirty="0" smtClean="0"/>
          </a:p>
          <a:p>
            <a:pPr marL="0" indent="0">
              <a:buNone/>
            </a:pPr>
            <a:r>
              <a:rPr lang="de-AT" i="1" dirty="0" smtClean="0"/>
              <a:t>Wohlfahrtsstaatliche Regimetypen im Vergleich </a:t>
            </a:r>
          </a:p>
          <a:p>
            <a:pPr marL="0" indent="0">
              <a:buNone/>
            </a:pPr>
            <a:r>
              <a:rPr lang="de-AT" dirty="0" smtClean="0"/>
              <a:t>(Kohl, Jürgen (1999) In: </a:t>
            </a:r>
            <a:r>
              <a:rPr lang="de-AT" dirty="0" err="1" smtClean="0"/>
              <a:t>Glatzer</a:t>
            </a:r>
            <a:r>
              <a:rPr lang="de-AT" dirty="0" smtClean="0"/>
              <a:t>, Wolfgang; </a:t>
            </a:r>
            <a:r>
              <a:rPr lang="de-AT" dirty="0" err="1" smtClean="0"/>
              <a:t>Ostner</a:t>
            </a:r>
            <a:r>
              <a:rPr lang="de-AT" dirty="0" smtClean="0"/>
              <a:t>, Ilona (Hrsg.) Deutschland im Wandel. Sozialstrukturelle Analysen)</a:t>
            </a:r>
            <a:endParaRPr lang="de-DE" dirty="0"/>
          </a:p>
        </p:txBody>
      </p:sp>
    </p:spTree>
    <p:extLst>
      <p:ext uri="{BB962C8B-B14F-4D97-AF65-F5344CB8AC3E}">
        <p14:creationId xmlns:p14="http://schemas.microsoft.com/office/powerpoint/2010/main" val="7947799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Agenda</a:t>
            </a:r>
            <a:endParaRPr lang="de-DE" dirty="0"/>
          </a:p>
        </p:txBody>
      </p:sp>
      <p:sp>
        <p:nvSpPr>
          <p:cNvPr id="3" name="Inhaltsplatzhalter 2"/>
          <p:cNvSpPr>
            <a:spLocks noGrp="1"/>
          </p:cNvSpPr>
          <p:nvPr>
            <p:ph idx="1"/>
          </p:nvPr>
        </p:nvSpPr>
        <p:spPr/>
        <p:txBody>
          <a:bodyPr>
            <a:normAutofit fontScale="92500" lnSpcReduction="10000"/>
          </a:bodyPr>
          <a:lstStyle/>
          <a:p>
            <a:r>
              <a:rPr lang="de-AT" dirty="0" smtClean="0"/>
              <a:t>Die Theorie „</a:t>
            </a:r>
            <a:r>
              <a:rPr lang="de-AT" dirty="0" err="1" smtClean="0"/>
              <a:t>Three</a:t>
            </a:r>
            <a:r>
              <a:rPr lang="de-AT" dirty="0" smtClean="0"/>
              <a:t> World of Welfare </a:t>
            </a:r>
            <a:r>
              <a:rPr lang="de-AT" dirty="0" err="1" smtClean="0"/>
              <a:t>Capitalism</a:t>
            </a:r>
            <a:r>
              <a:rPr lang="de-AT" dirty="0" smtClean="0"/>
              <a:t>“ von Esping-Anderson als Ausgangspunkt </a:t>
            </a:r>
          </a:p>
          <a:p>
            <a:r>
              <a:rPr lang="de-AT" dirty="0" smtClean="0"/>
              <a:t>Anwendung der Theorie durch Kohl</a:t>
            </a:r>
          </a:p>
          <a:p>
            <a:pPr>
              <a:buFont typeface="Wingdings" panose="05000000000000000000" pitchFamily="2" charset="2"/>
              <a:buChar char="Ø"/>
            </a:pPr>
            <a:r>
              <a:rPr lang="de-AT" sz="2600" dirty="0"/>
              <a:t> </a:t>
            </a:r>
            <a:r>
              <a:rPr lang="de-AT" sz="2600" dirty="0" smtClean="0"/>
              <a:t>Grundsätzliche Überlegungen</a:t>
            </a:r>
          </a:p>
          <a:p>
            <a:pPr>
              <a:buFont typeface="Wingdings" panose="05000000000000000000" pitchFamily="2" charset="2"/>
              <a:buChar char="Ø"/>
            </a:pPr>
            <a:r>
              <a:rPr lang="de-AT" sz="2600" dirty="0" smtClean="0"/>
              <a:t>Lösungsansatz</a:t>
            </a:r>
          </a:p>
          <a:p>
            <a:pPr>
              <a:buFont typeface="Wingdings" panose="05000000000000000000" pitchFamily="2" charset="2"/>
              <a:buChar char="Ø"/>
            </a:pPr>
            <a:r>
              <a:rPr lang="de-AT" sz="2600" dirty="0" smtClean="0"/>
              <a:t>Forschungsfrage</a:t>
            </a:r>
          </a:p>
          <a:p>
            <a:pPr>
              <a:buFont typeface="Wingdings" panose="05000000000000000000" pitchFamily="2" charset="2"/>
              <a:buChar char="Ø"/>
            </a:pPr>
            <a:r>
              <a:rPr lang="de-AT" sz="2600" dirty="0" smtClean="0"/>
              <a:t>Methode</a:t>
            </a:r>
          </a:p>
          <a:p>
            <a:pPr>
              <a:buFont typeface="Wingdings" panose="05000000000000000000" pitchFamily="2" charset="2"/>
              <a:buChar char="Ø"/>
            </a:pPr>
            <a:r>
              <a:rPr lang="de-AT" sz="2600" dirty="0" smtClean="0"/>
              <a:t>Ergebnisse</a:t>
            </a:r>
          </a:p>
          <a:p>
            <a:pPr>
              <a:buFont typeface="Wingdings" panose="05000000000000000000" pitchFamily="2" charset="2"/>
              <a:buChar char="Ø"/>
            </a:pPr>
            <a:r>
              <a:rPr lang="de-AT" sz="2600" dirty="0" smtClean="0"/>
              <a:t>Problem Varianz</a:t>
            </a:r>
          </a:p>
          <a:p>
            <a:r>
              <a:rPr lang="de-AT" sz="3500" dirty="0" smtClean="0"/>
              <a:t>Fragen</a:t>
            </a:r>
          </a:p>
          <a:p>
            <a:pPr marL="0" indent="0">
              <a:buNone/>
            </a:pPr>
            <a:endParaRPr lang="de-DE" dirty="0"/>
          </a:p>
        </p:txBody>
      </p:sp>
    </p:spTree>
    <p:extLst>
      <p:ext uri="{BB962C8B-B14F-4D97-AF65-F5344CB8AC3E}">
        <p14:creationId xmlns:p14="http://schemas.microsoft.com/office/powerpoint/2010/main" val="1570058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smtClean="0"/>
              <a:t>The </a:t>
            </a:r>
            <a:r>
              <a:rPr lang="de-AT" dirty="0" err="1" smtClean="0"/>
              <a:t>Three</a:t>
            </a:r>
            <a:r>
              <a:rPr lang="de-AT" dirty="0" smtClean="0"/>
              <a:t> </a:t>
            </a:r>
            <a:r>
              <a:rPr lang="de-AT" dirty="0" err="1" smtClean="0"/>
              <a:t>Worlds</a:t>
            </a:r>
            <a:r>
              <a:rPr lang="de-AT" dirty="0" smtClean="0"/>
              <a:t> of Welfare </a:t>
            </a:r>
            <a:r>
              <a:rPr lang="de-AT" dirty="0" err="1" smtClean="0"/>
              <a:t>Capitalism</a:t>
            </a:r>
            <a:r>
              <a:rPr lang="de-AT" dirty="0" smtClean="0"/>
              <a:t> (1990)</a:t>
            </a:r>
            <a:endParaRPr lang="de-DE" dirty="0"/>
          </a:p>
        </p:txBody>
      </p:sp>
      <p:sp>
        <p:nvSpPr>
          <p:cNvPr id="3" name="Inhaltsplatzhalter 2"/>
          <p:cNvSpPr>
            <a:spLocks noGrp="1"/>
          </p:cNvSpPr>
          <p:nvPr>
            <p:ph idx="1"/>
          </p:nvPr>
        </p:nvSpPr>
        <p:spPr/>
        <p:txBody>
          <a:bodyPr/>
          <a:lstStyle/>
          <a:p>
            <a:r>
              <a:rPr lang="de-AT" dirty="0" smtClean="0"/>
              <a:t>Definition der Regimetypen durch bestimmte Konfigurationen institutioneller Merkmale</a:t>
            </a:r>
          </a:p>
          <a:p>
            <a:r>
              <a:rPr lang="de-AT" dirty="0" smtClean="0"/>
              <a:t>Operationalisierung durch</a:t>
            </a:r>
            <a:r>
              <a:rPr lang="de-DE" dirty="0" smtClean="0"/>
              <a:t>:</a:t>
            </a:r>
          </a:p>
          <a:p>
            <a:pPr>
              <a:buFont typeface="Wingdings" panose="05000000000000000000" pitchFamily="2" charset="2"/>
              <a:buChar char="Ø"/>
            </a:pPr>
            <a:r>
              <a:rPr lang="de-AT" dirty="0" smtClean="0"/>
              <a:t> Dekommodifizierung: </a:t>
            </a:r>
            <a:r>
              <a:rPr lang="de-AT" sz="2400" dirty="0" smtClean="0"/>
              <a:t>Einkommensersatzquoten bei Einkommensausfällen, gewichtet mit dem Bevölkerungsanteil des jeweils geschützten Personenkreises.</a:t>
            </a:r>
          </a:p>
          <a:p>
            <a:pPr>
              <a:buFont typeface="Wingdings" panose="05000000000000000000" pitchFamily="2" charset="2"/>
              <a:buChar char="Ø"/>
            </a:pPr>
            <a:r>
              <a:rPr lang="de-AT" dirty="0" smtClean="0"/>
              <a:t>Indikatoren:</a:t>
            </a:r>
            <a:r>
              <a:rPr lang="de-AT" sz="2400" dirty="0" smtClean="0"/>
              <a:t> um den Grad der Ausprägung von bestimmten Stratifikationsprinzipien in den Ländern mit unterschiedlichen Regimetypen zu charakterisieren.</a:t>
            </a:r>
          </a:p>
        </p:txBody>
      </p:sp>
    </p:spTree>
    <p:extLst>
      <p:ext uri="{BB962C8B-B14F-4D97-AF65-F5344CB8AC3E}">
        <p14:creationId xmlns:p14="http://schemas.microsoft.com/office/powerpoint/2010/main" val="4080579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smtClean="0"/>
              <a:t>Cont</a:t>
            </a:r>
            <a:r>
              <a:rPr lang="de-AT" dirty="0" smtClean="0"/>
              <a:t>.</a:t>
            </a:r>
            <a:endParaRPr lang="de-DE" dirty="0"/>
          </a:p>
        </p:txBody>
      </p:sp>
      <p:sp>
        <p:nvSpPr>
          <p:cNvPr id="3" name="Inhaltsplatzhalter 2"/>
          <p:cNvSpPr>
            <a:spLocks noGrp="1"/>
          </p:cNvSpPr>
          <p:nvPr>
            <p:ph idx="1"/>
          </p:nvPr>
        </p:nvSpPr>
        <p:spPr/>
        <p:txBody>
          <a:bodyPr>
            <a:normAutofit lnSpcReduction="10000"/>
          </a:bodyPr>
          <a:lstStyle/>
          <a:p>
            <a:r>
              <a:rPr lang="de-AT" dirty="0" smtClean="0"/>
              <a:t>Die abhängige Variablen: </a:t>
            </a:r>
            <a:r>
              <a:rPr lang="de-AT" sz="2400" dirty="0" smtClean="0"/>
              <a:t>Wohlfahrtsstaatsregime</a:t>
            </a:r>
          </a:p>
          <a:p>
            <a:r>
              <a:rPr lang="de-AT" dirty="0" smtClean="0"/>
              <a:t>Die unabhängigen Variablen:</a:t>
            </a:r>
            <a:r>
              <a:rPr lang="de-DE" dirty="0" smtClean="0"/>
              <a:t> </a:t>
            </a:r>
            <a:r>
              <a:rPr lang="de-DE" sz="2400" dirty="0" smtClean="0"/>
              <a:t>Dekommodifizierung, </a:t>
            </a:r>
            <a:r>
              <a:rPr lang="de-DE" sz="2400" dirty="0" err="1" smtClean="0"/>
              <a:t>Residualismus</a:t>
            </a:r>
            <a:r>
              <a:rPr lang="de-DE" sz="2400" dirty="0" smtClean="0"/>
              <a:t>, Privatisierung, Korporatismus/</a:t>
            </a:r>
            <a:r>
              <a:rPr lang="de-DE" sz="2400" dirty="0" err="1" smtClean="0"/>
              <a:t>Etatismus</a:t>
            </a:r>
            <a:r>
              <a:rPr lang="de-DE" sz="2400" dirty="0" smtClean="0"/>
              <a:t>, Umverteilungskapazität, Vollbeschäftigungsgarantie</a:t>
            </a:r>
          </a:p>
          <a:p>
            <a:r>
              <a:rPr lang="de-AT" dirty="0"/>
              <a:t>E</a:t>
            </a:r>
            <a:r>
              <a:rPr lang="de-AT" dirty="0" smtClean="0"/>
              <a:t>rgebnis der Theorie von Esping-Andersen:</a:t>
            </a:r>
          </a:p>
          <a:p>
            <a:pPr marL="0" indent="0">
              <a:buNone/>
            </a:pPr>
            <a:r>
              <a:rPr lang="de-AT" sz="2400" dirty="0"/>
              <a:t> </a:t>
            </a:r>
            <a:r>
              <a:rPr lang="de-AT" sz="2400" dirty="0" smtClean="0"/>
              <a:t>     Liberales Modell: USA, Kanada, Australien</a:t>
            </a:r>
          </a:p>
          <a:p>
            <a:pPr marL="0" indent="0">
              <a:buNone/>
            </a:pPr>
            <a:r>
              <a:rPr lang="de-AT" sz="2400" dirty="0"/>
              <a:t> </a:t>
            </a:r>
            <a:r>
              <a:rPr lang="de-AT" sz="2400" dirty="0" smtClean="0"/>
              <a:t>     Konservativ-</a:t>
            </a:r>
            <a:r>
              <a:rPr lang="de-AT" sz="2400" dirty="0" err="1" smtClean="0"/>
              <a:t>koporporatistisches</a:t>
            </a:r>
            <a:r>
              <a:rPr lang="de-AT" sz="2400" dirty="0" smtClean="0"/>
              <a:t> Modell: Deutschland,</a:t>
            </a:r>
          </a:p>
          <a:p>
            <a:pPr marL="0" indent="0">
              <a:buNone/>
            </a:pPr>
            <a:r>
              <a:rPr lang="de-AT" sz="2400" dirty="0"/>
              <a:t> </a:t>
            </a:r>
            <a:r>
              <a:rPr lang="de-AT" sz="2400" dirty="0" smtClean="0"/>
              <a:t>     Frankreich</a:t>
            </a:r>
          </a:p>
          <a:p>
            <a:pPr marL="0" indent="0">
              <a:buNone/>
            </a:pPr>
            <a:r>
              <a:rPr lang="de-AT" sz="2400" dirty="0"/>
              <a:t> </a:t>
            </a:r>
            <a:r>
              <a:rPr lang="de-AT" sz="2400" dirty="0" smtClean="0"/>
              <a:t>     Sozialdemokratisches Modell: Schweden, Dänemark, </a:t>
            </a:r>
          </a:p>
          <a:p>
            <a:pPr marL="0" indent="0">
              <a:buNone/>
            </a:pPr>
            <a:r>
              <a:rPr lang="de-AT" sz="2400" dirty="0"/>
              <a:t> </a:t>
            </a:r>
            <a:r>
              <a:rPr lang="de-AT" sz="2400" dirty="0" smtClean="0"/>
              <a:t>     Norwegen</a:t>
            </a:r>
          </a:p>
        </p:txBody>
      </p:sp>
    </p:spTree>
    <p:extLst>
      <p:ext uri="{BB962C8B-B14F-4D97-AF65-F5344CB8AC3E}">
        <p14:creationId xmlns:p14="http://schemas.microsoft.com/office/powerpoint/2010/main" val="563848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smtClean="0"/>
              <a:t>Cont</a:t>
            </a:r>
            <a:r>
              <a:rPr lang="de-AT" dirty="0" smtClean="0"/>
              <a:t>.</a:t>
            </a:r>
            <a:endParaRPr lang="de-DE" dirty="0"/>
          </a:p>
        </p:txBody>
      </p:sp>
      <p:sp>
        <p:nvSpPr>
          <p:cNvPr id="3" name="Inhaltsplatzhalter 2"/>
          <p:cNvSpPr>
            <a:spLocks noGrp="1"/>
          </p:cNvSpPr>
          <p:nvPr>
            <p:ph idx="1"/>
          </p:nvPr>
        </p:nvSpPr>
        <p:spPr/>
        <p:txBody>
          <a:bodyPr/>
          <a:lstStyle/>
          <a:p>
            <a:r>
              <a:rPr lang="de-AT" dirty="0" smtClean="0"/>
              <a:t>Die wohlfahrtsstaatlichen Regimetypen werden nach den theoretischen Überlegungen Esping-Andersens NICHT durch das Niveau der Staats- bzw. Sozialausgaben definiert.</a:t>
            </a:r>
          </a:p>
          <a:p>
            <a:endParaRPr lang="de-AT" dirty="0"/>
          </a:p>
          <a:p>
            <a:r>
              <a:rPr lang="de-AT" dirty="0" smtClean="0"/>
              <a:t>Anwendung der Theorie durch Kohl auf diesen offenen Punkt.</a:t>
            </a:r>
            <a:endParaRPr lang="de-DE" dirty="0"/>
          </a:p>
        </p:txBody>
      </p:sp>
    </p:spTree>
    <p:extLst>
      <p:ext uri="{BB962C8B-B14F-4D97-AF65-F5344CB8AC3E}">
        <p14:creationId xmlns:p14="http://schemas.microsoft.com/office/powerpoint/2010/main" val="2531497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Anwendung der Theorie durch Kohl</a:t>
            </a:r>
            <a:endParaRPr lang="de-DE" dirty="0"/>
          </a:p>
        </p:txBody>
      </p:sp>
      <p:sp>
        <p:nvSpPr>
          <p:cNvPr id="3" name="Inhaltsplatzhalter 2"/>
          <p:cNvSpPr>
            <a:spLocks noGrp="1"/>
          </p:cNvSpPr>
          <p:nvPr>
            <p:ph idx="1"/>
          </p:nvPr>
        </p:nvSpPr>
        <p:spPr/>
        <p:txBody>
          <a:bodyPr>
            <a:normAutofit/>
          </a:bodyPr>
          <a:lstStyle/>
          <a:p>
            <a:r>
              <a:rPr lang="de-AT" dirty="0" smtClean="0"/>
              <a:t>Operationalisierung: </a:t>
            </a:r>
            <a:r>
              <a:rPr lang="de-AT" sz="2600" dirty="0" smtClean="0"/>
              <a:t>Beschränkung auf den „Index der Dekommodifizierung“ um alle untersuchten Länder eindeutig einem Regimetyp zuzuordnen</a:t>
            </a:r>
            <a:r>
              <a:rPr lang="de-DE" sz="2600" dirty="0" smtClean="0"/>
              <a:t>.</a:t>
            </a:r>
          </a:p>
          <a:p>
            <a:r>
              <a:rPr lang="de-AT" dirty="0" smtClean="0"/>
              <a:t>Kritische Punkte:</a:t>
            </a:r>
          </a:p>
          <a:p>
            <a:pPr marL="0" indent="0">
              <a:buNone/>
            </a:pPr>
            <a:r>
              <a:rPr lang="de-AT" dirty="0"/>
              <a:t> </a:t>
            </a:r>
            <a:r>
              <a:rPr lang="de-AT" dirty="0" smtClean="0"/>
              <a:t>   </a:t>
            </a:r>
            <a:r>
              <a:rPr lang="de-AT" sz="2400" dirty="0" smtClean="0"/>
              <a:t>Soziale Dienstleistungen, geschlechtliche  Arbeitsteilung </a:t>
            </a:r>
          </a:p>
          <a:p>
            <a:pPr marL="0" indent="0">
              <a:buNone/>
            </a:pPr>
            <a:r>
              <a:rPr lang="de-AT" sz="2400" dirty="0"/>
              <a:t> </a:t>
            </a:r>
            <a:r>
              <a:rPr lang="de-AT" sz="2400" dirty="0" smtClean="0"/>
              <a:t>    bleiben unbeachtet</a:t>
            </a:r>
          </a:p>
          <a:p>
            <a:pPr marL="0" indent="0">
              <a:buNone/>
            </a:pPr>
            <a:r>
              <a:rPr lang="de-AT" sz="2400" dirty="0" smtClean="0"/>
              <a:t>      Zuordnung von einzelnen Ländern zu  bestimmten </a:t>
            </a:r>
          </a:p>
          <a:p>
            <a:pPr marL="0" indent="0">
              <a:buNone/>
            </a:pPr>
            <a:r>
              <a:rPr lang="de-AT" sz="2400" dirty="0"/>
              <a:t> </a:t>
            </a:r>
            <a:r>
              <a:rPr lang="de-AT" sz="2400" dirty="0" smtClean="0"/>
              <a:t>    Regimetypen wird kritisiert</a:t>
            </a:r>
          </a:p>
        </p:txBody>
      </p:sp>
    </p:spTree>
    <p:extLst>
      <p:ext uri="{BB962C8B-B14F-4D97-AF65-F5344CB8AC3E}">
        <p14:creationId xmlns:p14="http://schemas.microsoft.com/office/powerpoint/2010/main" val="602912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Grundsätzliche Überlegung</a:t>
            </a:r>
            <a:endParaRPr lang="de-DE" dirty="0"/>
          </a:p>
        </p:txBody>
      </p:sp>
      <p:sp>
        <p:nvSpPr>
          <p:cNvPr id="3" name="Inhaltsplatzhalter 2"/>
          <p:cNvSpPr>
            <a:spLocks noGrp="1"/>
          </p:cNvSpPr>
          <p:nvPr>
            <p:ph idx="1"/>
          </p:nvPr>
        </p:nvSpPr>
        <p:spPr/>
        <p:txBody>
          <a:bodyPr>
            <a:normAutofit/>
          </a:bodyPr>
          <a:lstStyle/>
          <a:p>
            <a:r>
              <a:rPr lang="de-AT" dirty="0" smtClean="0"/>
              <a:t>Bei Esping-Andersen liegt implizit die Hypothese zugrunde, </a:t>
            </a:r>
            <a:r>
              <a:rPr lang="de-AT" sz="2600" dirty="0" smtClean="0"/>
              <a:t>„dass die aus den politisch-ideologischen Leitvorstellungen der kollektiven Akteure entwickelten Gestaltungsmaximen für sozialpolitische Institutionen und Programme auch faktisch in ihren ökonomischen, politischen und sozialen Auswirkungen sind“, </a:t>
            </a:r>
            <a:r>
              <a:rPr lang="de-AT" dirty="0" smtClean="0"/>
              <a:t>d.h. es gibt eine Entsprechung zwischen intendierten  und den tatsächlich erzielten Wirkungen wohlfahrtsstaatlicher Intervention.</a:t>
            </a:r>
            <a:endParaRPr lang="de-DE" dirty="0"/>
          </a:p>
        </p:txBody>
      </p:sp>
    </p:spTree>
    <p:extLst>
      <p:ext uri="{BB962C8B-B14F-4D97-AF65-F5344CB8AC3E}">
        <p14:creationId xmlns:p14="http://schemas.microsoft.com/office/powerpoint/2010/main" val="17321889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Eventueller Lösungsansatz</a:t>
            </a:r>
            <a:endParaRPr lang="de-DE" dirty="0"/>
          </a:p>
        </p:txBody>
      </p:sp>
      <p:sp>
        <p:nvSpPr>
          <p:cNvPr id="3" name="Inhaltsplatzhalter 2"/>
          <p:cNvSpPr>
            <a:spLocks noGrp="1"/>
          </p:cNvSpPr>
          <p:nvPr>
            <p:ph idx="1"/>
          </p:nvPr>
        </p:nvSpPr>
        <p:spPr/>
        <p:txBody>
          <a:bodyPr>
            <a:normAutofit lnSpcReduction="10000"/>
          </a:bodyPr>
          <a:lstStyle/>
          <a:p>
            <a:r>
              <a:rPr lang="de-AT" dirty="0" smtClean="0"/>
              <a:t>„Kann der Vergleich nicht nur einzelner Länder, sondern von Ländergruppen, die einem bestimmten Regimetypus mit ähnlichen Strukturmerkmalen zugeordnet werden können, vielleicht zur Klärung der Frage beitragen, ob die Ursachen beobachteter </a:t>
            </a:r>
            <a:r>
              <a:rPr lang="de-AT" dirty="0" err="1" smtClean="0"/>
              <a:t>Performanzunterschiede</a:t>
            </a:r>
            <a:r>
              <a:rPr lang="de-AT" dirty="0" smtClean="0"/>
              <a:t> eher in spezifischen Bedingungen einzelner Länder zu suchen sind, oder aus bestimmten regimetypischen Merkmalen abzuleiten sind?“</a:t>
            </a:r>
            <a:endParaRPr lang="de-DE" dirty="0"/>
          </a:p>
        </p:txBody>
      </p:sp>
    </p:spTree>
    <p:extLst>
      <p:ext uri="{BB962C8B-B14F-4D97-AF65-F5344CB8AC3E}">
        <p14:creationId xmlns:p14="http://schemas.microsoft.com/office/powerpoint/2010/main" val="1289777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797</Words>
  <Application>Microsoft Office PowerPoint</Application>
  <PresentationFormat>Bildschirmpräsentation (4:3)</PresentationFormat>
  <Paragraphs>92</Paragraphs>
  <Slides>17</Slides>
  <Notes>0</Notes>
  <HiddenSlides>0</HiddenSlides>
  <MMClips>0</MMClips>
  <ScaleCrop>false</ScaleCrop>
  <HeadingPairs>
    <vt:vector size="4" baseType="variant">
      <vt:variant>
        <vt:lpstr>Design</vt:lpstr>
      </vt:variant>
      <vt:variant>
        <vt:i4>1</vt:i4>
      </vt:variant>
      <vt:variant>
        <vt:lpstr>Folientitel</vt:lpstr>
      </vt:variant>
      <vt:variant>
        <vt:i4>17</vt:i4>
      </vt:variant>
    </vt:vector>
  </HeadingPairs>
  <TitlesOfParts>
    <vt:vector size="18" baseType="lpstr">
      <vt:lpstr>Larissa-Design</vt:lpstr>
      <vt:lpstr>Wohlfahrtsstaatstheorien</vt:lpstr>
      <vt:lpstr>Verwendete Literatur</vt:lpstr>
      <vt:lpstr>Agenda</vt:lpstr>
      <vt:lpstr>The Three Worlds of Welfare Capitalism (1990)</vt:lpstr>
      <vt:lpstr>Cont.</vt:lpstr>
      <vt:lpstr>Cont.</vt:lpstr>
      <vt:lpstr>Anwendung der Theorie durch Kohl</vt:lpstr>
      <vt:lpstr>Grundsätzliche Überlegung</vt:lpstr>
      <vt:lpstr>Eventueller Lösungsansatz</vt:lpstr>
      <vt:lpstr>Forschungsfrage</vt:lpstr>
      <vt:lpstr>Untersuchungsgegenstand</vt:lpstr>
      <vt:lpstr>Methode</vt:lpstr>
      <vt:lpstr>Ergebnisse</vt:lpstr>
      <vt:lpstr>Ergebnisse cont.</vt:lpstr>
      <vt:lpstr>Problem Varianz</vt:lpstr>
      <vt:lpstr>Fragen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Wohlfahrtsstaatstheorien</dc:title>
  <dc:creator>franz schwab</dc:creator>
  <cp:lastModifiedBy>AK110192</cp:lastModifiedBy>
  <cp:revision>14</cp:revision>
  <dcterms:created xsi:type="dcterms:W3CDTF">2017-10-10T10:51:34Z</dcterms:created>
  <dcterms:modified xsi:type="dcterms:W3CDTF">2017-10-11T07:17:50Z</dcterms:modified>
</cp:coreProperties>
</file>