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8411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208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5207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499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861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307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8023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921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4568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16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809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B7A1F-8E56-49D3-8CD7-FBC90021EF63}" type="datetimeFigureOut">
              <a:rPr lang="de-AT" smtClean="0"/>
              <a:t>10.01.2018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6B58-3894-4064-B440-48AA71E4B88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23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AT" sz="4400" dirty="0" smtClean="0"/>
              <a:t>European Integration and Pension Policy Change: Variable Patterns of Europeanization in Italy, the Netherlands and Belgium</a:t>
            </a:r>
            <a:endParaRPr lang="de-AT" sz="4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2800" dirty="0" smtClean="0"/>
              <a:t>Karen M. Anderson / Michael Kaeding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27130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Forschungsfrage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Wie beeinflusst die EU-Politik und Integration auf die Pensionspolitik der Mitgliedsstaaten</a:t>
            </a:r>
            <a:r>
              <a:rPr lang="de-AT" dirty="0" smtClean="0"/>
              <a:t>?</a:t>
            </a:r>
          </a:p>
          <a:p>
            <a:r>
              <a:rPr lang="de-AT" dirty="0" smtClean="0"/>
              <a:t>Darüber wenig Konsens in der Literatur</a:t>
            </a:r>
            <a:endParaRPr lang="de-AT" dirty="0"/>
          </a:p>
          <a:p>
            <a:r>
              <a:rPr lang="de-AT" dirty="0" smtClean="0"/>
              <a:t>Bezug auf zwei Forschungsstränge: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Literatur zur Europäischen Integration und Politik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AT" dirty="0" smtClean="0"/>
              <a:t>Literatur zum nationalstaatlichen Wohlfahrtsstaat (vergleichend)</a:t>
            </a:r>
          </a:p>
          <a:p>
            <a:pPr>
              <a:buFont typeface="Wingdings" panose="05000000000000000000" pitchFamily="2" charset="2"/>
              <a:buChar char="Ø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0885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 Theoretisches Argument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Argument lautet: Der </a:t>
            </a:r>
            <a:r>
              <a:rPr lang="de-A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Einfluss der EU-Politik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hängt von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zwei Variablen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ab:</a:t>
            </a:r>
            <a:endParaRPr lang="de-A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A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bestehende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Sozialpolitik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einem Land </a:t>
            </a:r>
            <a:endParaRPr lang="de-A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de-AT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Vetopunkte </a:t>
            </a:r>
            <a:r>
              <a:rPr lang="de-AT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einem politischen System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Anzahl, abhängig von der Verfassung des Landes </a:t>
            </a:r>
            <a:endParaRPr lang="de-A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73371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Länderauswahl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Gut ausgebaute öffentliches Rentensystem + viele Vetopunkte: </a:t>
            </a:r>
            <a:r>
              <a:rPr lang="de-AT" b="1" dirty="0" smtClean="0"/>
              <a:t>Belgien</a:t>
            </a:r>
          </a:p>
          <a:p>
            <a:r>
              <a:rPr lang="de-AT" dirty="0" smtClean="0"/>
              <a:t>Gut ausgebaute öffentliches Rentensystem + wenige Vetopunkte: </a:t>
            </a:r>
            <a:r>
              <a:rPr lang="de-AT" b="1" dirty="0" smtClean="0"/>
              <a:t>Italien</a:t>
            </a:r>
          </a:p>
          <a:p>
            <a:r>
              <a:rPr lang="de-AT" dirty="0" smtClean="0"/>
              <a:t>Schwach ausgebautes öffentliches Rentensystem + wenige Vetopunkte: </a:t>
            </a:r>
            <a:r>
              <a:rPr lang="de-AT" b="1" dirty="0" smtClean="0"/>
              <a:t>Niederlande</a:t>
            </a:r>
          </a:p>
          <a:p>
            <a:r>
              <a:rPr lang="de-AT" b="1" dirty="0" smtClean="0"/>
              <a:t>&gt;&gt; Erwartungen ?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283054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Fallstudien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Zwei EU-Politiken</a:t>
            </a:r>
            <a:r>
              <a:rPr lang="de-AT" dirty="0"/>
              <a:t> üben Druck auf die Pensions- und Rentensysteme in diesen Ländern aus:</a:t>
            </a:r>
          </a:p>
          <a:p>
            <a:r>
              <a:rPr lang="de-AT" dirty="0" smtClean="0"/>
              <a:t>Einmal </a:t>
            </a:r>
            <a:r>
              <a:rPr lang="de-AT" dirty="0"/>
              <a:t>„</a:t>
            </a:r>
            <a:r>
              <a:rPr lang="de-AT" i="1" dirty="0"/>
              <a:t>EU Gender equality law</a:t>
            </a:r>
            <a:r>
              <a:rPr lang="de-AT" dirty="0"/>
              <a:t>“ EU Directive 79/7/EEEC </a:t>
            </a:r>
            <a:r>
              <a:rPr lang="de-AT" dirty="0" smtClean="0"/>
              <a:t>(Gleichberechtigung der Geschlechter)</a:t>
            </a: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Bindend, direkter Druck</a:t>
            </a:r>
          </a:p>
          <a:p>
            <a:r>
              <a:rPr lang="de-AT" dirty="0" smtClean="0"/>
              <a:t>EMU </a:t>
            </a:r>
            <a:r>
              <a:rPr lang="de-AT" dirty="0"/>
              <a:t>convergence </a:t>
            </a:r>
            <a:r>
              <a:rPr lang="de-AT" dirty="0" smtClean="0"/>
              <a:t>criteria:</a:t>
            </a: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Bindend, indirekter Druck</a:t>
            </a:r>
          </a:p>
        </p:txBody>
      </p:sp>
    </p:spTree>
    <p:extLst>
      <p:ext uri="{BB962C8B-B14F-4D97-AF65-F5344CB8AC3E}">
        <p14:creationId xmlns:p14="http://schemas.microsoft.com/office/powerpoint/2010/main" val="303765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Fallstudie 1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i="1" dirty="0"/>
              <a:t>Fall 1</a:t>
            </a:r>
            <a:r>
              <a:rPr lang="de-AT" i="1" dirty="0"/>
              <a:t> EU-Richtlinie für Gleichberechtigung der Geschlechter in Belgien und den Niederlanden</a:t>
            </a:r>
            <a:r>
              <a:rPr lang="de-AT" dirty="0"/>
              <a:t>.</a:t>
            </a:r>
          </a:p>
          <a:p>
            <a:r>
              <a:rPr lang="de-AT" b="1" dirty="0"/>
              <a:t>Belgien</a:t>
            </a:r>
            <a:r>
              <a:rPr lang="de-AT" dirty="0"/>
              <a:t>:</a:t>
            </a:r>
          </a:p>
          <a:p>
            <a:r>
              <a:rPr lang="de-AT" dirty="0" smtClean="0"/>
              <a:t>massive </a:t>
            </a:r>
            <a:r>
              <a:rPr lang="de-AT" dirty="0"/>
              <a:t>Opposition gegen die EU-Richtlinie. </a:t>
            </a:r>
            <a:endParaRPr lang="de-AT" dirty="0" smtClean="0"/>
          </a:p>
          <a:p>
            <a:r>
              <a:rPr lang="de-AT" dirty="0" smtClean="0"/>
              <a:t>Anpassung </a:t>
            </a:r>
            <a:r>
              <a:rPr lang="de-AT" dirty="0"/>
              <a:t>der Pensionspolitik vollzog sich sehr langsam, fehlerhaft und </a:t>
            </a:r>
            <a:r>
              <a:rPr lang="de-AT" dirty="0" smtClean="0"/>
              <a:t>unvollständig</a:t>
            </a:r>
          </a:p>
          <a:p>
            <a:r>
              <a:rPr lang="de-AT" b="1" dirty="0" smtClean="0"/>
              <a:t>Niederlande:</a:t>
            </a:r>
          </a:p>
          <a:p>
            <a:r>
              <a:rPr lang="de-AT" dirty="0" smtClean="0"/>
              <a:t>Anpassung ist einfacher, weil wenige Vetopunkte existieren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781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Fallstudie 2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i="1" dirty="0"/>
              <a:t>Fall 2</a:t>
            </a:r>
            <a:r>
              <a:rPr lang="de-AT" i="1" dirty="0"/>
              <a:t>: </a:t>
            </a:r>
            <a:r>
              <a:rPr lang="de-AT" i="1" dirty="0" smtClean="0"/>
              <a:t>EMU </a:t>
            </a:r>
            <a:r>
              <a:rPr lang="de-AT" i="1" dirty="0"/>
              <a:t>und Konvergenzkriterien:</a:t>
            </a:r>
            <a:endParaRPr lang="de-AT" dirty="0"/>
          </a:p>
          <a:p>
            <a:r>
              <a:rPr lang="de-AT" b="1" dirty="0"/>
              <a:t>Italien</a:t>
            </a:r>
            <a:r>
              <a:rPr lang="de-AT" dirty="0"/>
              <a:t>:</a:t>
            </a:r>
          </a:p>
          <a:p>
            <a:r>
              <a:rPr lang="de-AT" dirty="0" smtClean="0"/>
              <a:t>Sozialpartner </a:t>
            </a:r>
            <a:r>
              <a:rPr lang="de-AT" dirty="0"/>
              <a:t>unterstützen Reformen, </a:t>
            </a:r>
            <a:endParaRPr lang="de-AT" dirty="0" smtClean="0"/>
          </a:p>
          <a:p>
            <a:r>
              <a:rPr lang="de-AT" dirty="0" smtClean="0"/>
              <a:t>Konsens </a:t>
            </a:r>
            <a:r>
              <a:rPr lang="de-AT" dirty="0"/>
              <a:t>der </a:t>
            </a:r>
            <a:r>
              <a:rPr lang="de-AT" dirty="0" smtClean="0"/>
              <a:t>Parteien im Parlament, </a:t>
            </a:r>
            <a:r>
              <a:rPr lang="de-AT" dirty="0"/>
              <a:t>dass Reform nötig ist;  </a:t>
            </a:r>
          </a:p>
          <a:p>
            <a:r>
              <a:rPr lang="de-AT" dirty="0" smtClean="0"/>
              <a:t>EMU Beitritt als politisches Ziel.</a:t>
            </a:r>
            <a:endParaRPr lang="de-AT" dirty="0"/>
          </a:p>
          <a:p>
            <a:r>
              <a:rPr lang="de-AT" b="1" dirty="0" smtClean="0"/>
              <a:t>Belgien</a:t>
            </a:r>
            <a:r>
              <a:rPr lang="de-AT" dirty="0" smtClean="0"/>
              <a:t>:</a:t>
            </a:r>
          </a:p>
          <a:p>
            <a:r>
              <a:rPr lang="de-AT" dirty="0" smtClean="0"/>
              <a:t>Pensionsreformen, weil politischer Wille zum Beitritt zur EMU ausgeprägt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1936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Einschätzung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Mitgliedsstaatliche Reformen aufgrund von europäischen Drucks.</a:t>
            </a:r>
          </a:p>
          <a:p>
            <a:r>
              <a:rPr lang="de-AT" b="1" dirty="0"/>
              <a:t>Fall 1 </a:t>
            </a:r>
            <a:r>
              <a:rPr lang="de-AT" dirty="0"/>
              <a:t>bestätigt die Annahme, dass viele Vetopunkte und gut ausgebautes öffentliches Pensionssystem einen Wandel erschweren </a:t>
            </a:r>
            <a:endParaRPr lang="de-AT" dirty="0" smtClean="0"/>
          </a:p>
          <a:p>
            <a:r>
              <a:rPr lang="de-AT" b="1" dirty="0" smtClean="0"/>
              <a:t>Fall </a:t>
            </a:r>
            <a:r>
              <a:rPr lang="de-AT" b="1" dirty="0"/>
              <a:t>2</a:t>
            </a:r>
            <a:r>
              <a:rPr lang="de-AT" dirty="0"/>
              <a:t>: viele </a:t>
            </a:r>
            <a:r>
              <a:rPr lang="de-AT" dirty="0" smtClean="0"/>
              <a:t>Vetopunkte/großzügiges Pensionssystem, jedoch erfolgt </a:t>
            </a:r>
            <a:r>
              <a:rPr lang="de-AT" dirty="0"/>
              <a:t>Wandel -&gt; hier ist ein </a:t>
            </a:r>
            <a:r>
              <a:rPr lang="de-AT"/>
              <a:t>außerordentliches </a:t>
            </a:r>
            <a:r>
              <a:rPr lang="de-AT" smtClean="0"/>
              <a:t>Ereignis </a:t>
            </a:r>
            <a:r>
              <a:rPr lang="de-AT" dirty="0"/>
              <a:t>von besonderer Relevanz: der Beitritt zur EMU</a:t>
            </a:r>
          </a:p>
        </p:txBody>
      </p:sp>
    </p:spTree>
    <p:extLst>
      <p:ext uri="{BB962C8B-B14F-4D97-AF65-F5344CB8AC3E}">
        <p14:creationId xmlns:p14="http://schemas.microsoft.com/office/powerpoint/2010/main" val="397472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309</Words>
  <Application>Microsoft Office PowerPoint</Application>
  <PresentationFormat>Breitbild</PresentationFormat>
  <Paragraphs>42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</vt:lpstr>
      <vt:lpstr>European Integration and Pension Policy Change: Variable Patterns of Europeanization in Italy, the Netherlands and Belgium</vt:lpstr>
      <vt:lpstr> Forschungsfrage</vt:lpstr>
      <vt:lpstr> Theoretisches Argument</vt:lpstr>
      <vt:lpstr>Länderauswahl</vt:lpstr>
      <vt:lpstr>Fallstudien </vt:lpstr>
      <vt:lpstr>Fallstudie 1</vt:lpstr>
      <vt:lpstr>Fallstudie 2</vt:lpstr>
      <vt:lpstr>Einschätzung</vt:lpstr>
    </vt:vector>
  </TitlesOfParts>
  <Company>JKU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AK110192</dc:creator>
  <cp:lastModifiedBy>AK110192</cp:lastModifiedBy>
  <cp:revision>9</cp:revision>
  <dcterms:created xsi:type="dcterms:W3CDTF">2018-01-10T08:24:33Z</dcterms:created>
  <dcterms:modified xsi:type="dcterms:W3CDTF">2018-01-10T11:52:46Z</dcterms:modified>
</cp:coreProperties>
</file>