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264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154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05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427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799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383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198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924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456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543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379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85070-D6B5-467D-9ABD-5144379E77E3}" type="datetimeFigureOut">
              <a:rPr lang="de-AT" smtClean="0"/>
              <a:t>06.12.2017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C2D7-13E4-4EEB-B404-5ED4D4AC810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083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20624"/>
            <a:ext cx="9144000" cy="3584448"/>
          </a:xfrm>
        </p:spPr>
        <p:txBody>
          <a:bodyPr>
            <a:noAutofit/>
          </a:bodyPr>
          <a:lstStyle/>
          <a:p>
            <a:r>
              <a:rPr lang="de-AT" sz="4000" dirty="0" smtClean="0"/>
              <a:t/>
            </a:r>
            <a:br>
              <a:rPr lang="de-AT" sz="4000" dirty="0" smtClean="0"/>
            </a:br>
            <a:r>
              <a:rPr lang="de-AT" sz="4000" dirty="0"/>
              <a:t/>
            </a:r>
            <a:br>
              <a:rPr lang="de-AT" sz="4000" dirty="0"/>
            </a:br>
            <a:r>
              <a:rPr lang="de-AT" sz="4000" dirty="0" smtClean="0"/>
              <a:t>Reform-oder </a:t>
            </a:r>
            <a:r>
              <a:rPr lang="de-AT" sz="4000" dirty="0"/>
              <a:t>Sozialstaatskonsens? </a:t>
            </a:r>
            <a:br>
              <a:rPr lang="de-AT" sz="4000" dirty="0"/>
            </a:br>
            <a:r>
              <a:rPr lang="de-AT" sz="4000" dirty="0"/>
              <a:t>Pfadbrüche in </a:t>
            </a:r>
            <a:r>
              <a:rPr lang="de-AT" sz="4000" dirty="0" smtClean="0"/>
              <a:t>Bismarck'schen </a:t>
            </a:r>
            <a:r>
              <a:rPr lang="de-AT" sz="4000" dirty="0"/>
              <a:t>Rentenversicherungssystemen im Spiegel parlamentarischer Diskurse</a:t>
            </a:r>
            <a:br>
              <a:rPr lang="de-AT" sz="4000" dirty="0"/>
            </a:br>
            <a:endParaRPr lang="de-AT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1250"/>
          </a:xfrm>
        </p:spPr>
        <p:txBody>
          <a:bodyPr>
            <a:normAutofit/>
          </a:bodyPr>
          <a:lstStyle/>
          <a:p>
            <a:r>
              <a:rPr lang="de-AT" sz="4000" dirty="0" smtClean="0"/>
              <a:t>Björn Hacker</a:t>
            </a: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418319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4000" dirty="0" smtClean="0"/>
              <a:t>Theoretischer Zugang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Erklärung von Policy-Wandel (Wandel erster, zweiter und dritter Ordnung)</a:t>
            </a:r>
          </a:p>
          <a:p>
            <a:r>
              <a:rPr lang="de-AT" sz="3200" dirty="0" smtClean="0"/>
              <a:t>Fokus auf die Rolle von „Diskursen“ </a:t>
            </a:r>
          </a:p>
          <a:p>
            <a:r>
              <a:rPr lang="de-AT" sz="3200" dirty="0" smtClean="0"/>
              <a:t>Erklärung von Wandel, vor allem grundlegenden Wandels, durch Änderungen im Diskurs der politischen Akteure</a:t>
            </a:r>
          </a:p>
          <a:p>
            <a:r>
              <a:rPr lang="de-AT" sz="3200" dirty="0" smtClean="0"/>
              <a:t>Diskurse = Argumentationslinien der Akteure in der parlamentarischen Auseinandersetzung</a:t>
            </a:r>
          </a:p>
        </p:txBody>
      </p:sp>
    </p:spTree>
    <p:extLst>
      <p:ext uri="{BB962C8B-B14F-4D97-AF65-F5344CB8AC3E}">
        <p14:creationId xmlns:p14="http://schemas.microsoft.com/office/powerpoint/2010/main" val="312457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Design und Methodik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4319"/>
          </a:xfrm>
        </p:spPr>
        <p:txBody>
          <a:bodyPr>
            <a:normAutofit/>
          </a:bodyPr>
          <a:lstStyle/>
          <a:p>
            <a:r>
              <a:rPr lang="de-AT" sz="3200" dirty="0" smtClean="0"/>
              <a:t>Komparativer Zugang: Rentenreformen in Deutschland und in Österreich: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Konservative Wohlfahrtsstaaten mit Bismarck'schen Systemen der Alterssicherung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Reichweite des Wandels in beiden Staaten verschieden (in Deutschland radikaler als in Österreich) – erklärbar durch Unterschiede im Diskurs.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Methodik der qualitativen Textanalyse von parlamentarischen Primärquellen für einzelne Reformen</a:t>
            </a:r>
          </a:p>
          <a:p>
            <a:pPr marL="0" indent="0">
              <a:buNone/>
            </a:pPr>
            <a:endParaRPr lang="de-AT" sz="3200" dirty="0" smtClean="0"/>
          </a:p>
          <a:p>
            <a:pPr>
              <a:buFont typeface="Symbol" panose="05050102010706020507" pitchFamily="18" charset="2"/>
              <a:buChar char="-"/>
            </a:pP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325832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de-AT" sz="4000" dirty="0" smtClean="0"/>
              <a:t>Reformen in Deutschland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12664"/>
          </a:xfrm>
        </p:spPr>
        <p:txBody>
          <a:bodyPr>
            <a:normAutofit/>
          </a:bodyPr>
          <a:lstStyle/>
          <a:p>
            <a:r>
              <a:rPr lang="de-AT" sz="3200" dirty="0" smtClean="0"/>
              <a:t>2004: Stabilisierung der Beitragssätze, Ausbau der privaten Vorsorge &gt;&gt; Langfristige Abkehr vom Ziel der Lebensstandardsicherung im Alter </a:t>
            </a:r>
          </a:p>
          <a:p>
            <a:r>
              <a:rPr lang="de-AT" sz="3200" i="1" dirty="0" smtClean="0"/>
              <a:t>Proponenten</a:t>
            </a:r>
            <a:r>
              <a:rPr lang="de-AT" sz="3200" dirty="0" smtClean="0"/>
              <a:t>: Regierung (SPD, Grüne), CDU/CSU, Renten-Experten</a:t>
            </a:r>
          </a:p>
          <a:p>
            <a:r>
              <a:rPr lang="de-AT" sz="3200" i="1" dirty="0" smtClean="0"/>
              <a:t>Gegner</a:t>
            </a:r>
            <a:r>
              <a:rPr lang="de-AT" sz="3200" dirty="0" smtClean="0"/>
              <a:t>: DGB, einzelne Rentenversicherungsträger, Teile der SPD-Fraktion im Parlament </a:t>
            </a:r>
          </a:p>
          <a:p>
            <a:r>
              <a:rPr lang="de-AT" sz="3200" dirty="0" smtClean="0"/>
              <a:t>Gegner setzen Klausel zur „Niveausicherung“ künftiger Renten durch</a:t>
            </a:r>
          </a:p>
          <a:p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14376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4000" dirty="0" smtClean="0"/>
              <a:t>Reformen in Deutschland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2007: „Rente mit 67“ als zentrale rentenpolitische Maßnahme </a:t>
            </a:r>
          </a:p>
          <a:p>
            <a:r>
              <a:rPr lang="de-AT" sz="3200" i="1" dirty="0" smtClean="0"/>
              <a:t>Proponenten</a:t>
            </a:r>
            <a:r>
              <a:rPr lang="de-AT" sz="3200" dirty="0" smtClean="0"/>
              <a:t>: Regierung (CDU/CSU, SPD), FPD, Grüne</a:t>
            </a:r>
          </a:p>
          <a:p>
            <a:r>
              <a:rPr lang="de-AT" sz="3200" i="1" dirty="0" smtClean="0"/>
              <a:t>Gegner</a:t>
            </a:r>
            <a:r>
              <a:rPr lang="de-AT" sz="3200" dirty="0" smtClean="0"/>
              <a:t>: u.a. DGB, Sozialverbände, Beamtenbund mit Hinweis auf Beschäftigungssituation älterer Arbeitnehmer</a:t>
            </a:r>
          </a:p>
          <a:p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160966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Diskurs in Deutschland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Argumente der Befürworter der Reformen: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Absicherung der </a:t>
            </a:r>
            <a:r>
              <a:rPr lang="de-AT" sz="3200" dirty="0" smtClean="0"/>
              <a:t>Generationenvertrages</a:t>
            </a:r>
            <a:r>
              <a:rPr lang="de-AT" sz="3200" dirty="0" smtClean="0"/>
              <a:t>,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Sicherung der Wettbewerbsfähigkeit,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Nachhaltigkeit der Rentenfinanzen</a:t>
            </a:r>
          </a:p>
          <a:p>
            <a:r>
              <a:rPr lang="de-AT" sz="3200" dirty="0" smtClean="0"/>
              <a:t>Argumente der Gegner der Reformen: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 fehlende soziale Nachhaltigkeit (sinkendes Niveau der Renten)</a:t>
            </a:r>
            <a:endParaRPr lang="de-AT" sz="3200" dirty="0" smtClean="0"/>
          </a:p>
        </p:txBody>
      </p:sp>
    </p:spTree>
    <p:extLst>
      <p:ext uri="{BB962C8B-B14F-4D97-AF65-F5344CB8AC3E}">
        <p14:creationId xmlns:p14="http://schemas.microsoft.com/office/powerpoint/2010/main" val="82225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Reformen in Österreich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2003; Erhalt des Umlageverfahrens bei deutlichen Kürzungen, Stärkung der betrieblichen und privaten Vorsorge</a:t>
            </a:r>
          </a:p>
          <a:p>
            <a:r>
              <a:rPr lang="de-AT" dirty="0" smtClean="0"/>
              <a:t>2004: „Harmonisierung“ und Abmilderung der Kürzungen</a:t>
            </a:r>
          </a:p>
          <a:p>
            <a:r>
              <a:rPr lang="de-AT" i="1" dirty="0" smtClean="0"/>
              <a:t>Proponenten</a:t>
            </a:r>
            <a:r>
              <a:rPr lang="de-AT" dirty="0" smtClean="0"/>
              <a:t> der Reformen: Regierung (ÖVP, FPÖ), und Experten </a:t>
            </a:r>
          </a:p>
          <a:p>
            <a:r>
              <a:rPr lang="de-AT" i="1" dirty="0" smtClean="0"/>
              <a:t>Gegner</a:t>
            </a:r>
            <a:r>
              <a:rPr lang="de-AT" dirty="0" smtClean="0"/>
              <a:t> der Reformen: ÖGB, AK, SPÖ, Grüne, kath. Kirche und Teile der FPÖ (Parlamentsfraktion).</a:t>
            </a:r>
          </a:p>
        </p:txBody>
      </p:sp>
    </p:spTree>
    <p:extLst>
      <p:ext uri="{BB962C8B-B14F-4D97-AF65-F5344CB8AC3E}">
        <p14:creationId xmlns:p14="http://schemas.microsoft.com/office/powerpoint/2010/main" val="298961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Diskurs in Österreich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Argumente der Proponenten: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/>
              <a:t> </a:t>
            </a:r>
            <a:r>
              <a:rPr lang="de-AT" sz="3200" dirty="0" smtClean="0"/>
              <a:t>Erhalt </a:t>
            </a:r>
            <a:r>
              <a:rPr lang="de-AT" sz="3200" dirty="0" smtClean="0"/>
              <a:t>des </a:t>
            </a:r>
            <a:r>
              <a:rPr lang="de-AT" sz="3200" dirty="0" smtClean="0"/>
              <a:t>Generationenvertrages </a:t>
            </a:r>
            <a:endParaRPr lang="de-AT" sz="32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 finanzielle Nachhaltigkeit</a:t>
            </a:r>
          </a:p>
          <a:p>
            <a:r>
              <a:rPr lang="de-AT" sz="3200" dirty="0" smtClean="0"/>
              <a:t>Argumente der Gegner der Reformen: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/>
              <a:t> </a:t>
            </a:r>
            <a:r>
              <a:rPr lang="de-AT" sz="3200" dirty="0" smtClean="0"/>
              <a:t>Gefährdung des Lebensstandards im Alter + Armutsrisiken</a:t>
            </a:r>
          </a:p>
          <a:p>
            <a:r>
              <a:rPr lang="de-AT" sz="3200" dirty="0" smtClean="0"/>
              <a:t>politische Mobilisierung der Reformgegner &gt;&gt; Abschwächung der Reform und Kompromissformel: 80-65-45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157991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Vergleich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200" dirty="0" smtClean="0"/>
              <a:t>In beiden Staaten: Koalitionen aus Proponenten und Gegnern, mit vergleichbaren Argumentationslinien</a:t>
            </a:r>
          </a:p>
          <a:p>
            <a:r>
              <a:rPr lang="de-AT" sz="3200" dirty="0" smtClean="0"/>
              <a:t>Zentraler Unterschied: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i="1" dirty="0" smtClean="0"/>
              <a:t> in Österreich </a:t>
            </a:r>
            <a:r>
              <a:rPr lang="de-AT" sz="3200" dirty="0" smtClean="0"/>
              <a:t>keine „Argumentationshoheit“ der Befürworter von Reformen &gt; Reformkoalition kleiner als in Deutschland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3200" dirty="0" smtClean="0"/>
              <a:t>&gt; im Unterschied zu </a:t>
            </a:r>
            <a:r>
              <a:rPr lang="de-AT" sz="3200" i="1" dirty="0" smtClean="0"/>
              <a:t>Deutschland</a:t>
            </a:r>
            <a:r>
              <a:rPr lang="de-AT" sz="3200" dirty="0" smtClean="0"/>
              <a:t> sind daher grundlegende Reform nicht möglich. </a:t>
            </a:r>
          </a:p>
          <a:p>
            <a:pPr marL="0" indent="0">
              <a:buNone/>
            </a:pPr>
            <a:endParaRPr lang="de-AT" sz="3200" dirty="0" smtClean="0"/>
          </a:p>
          <a:p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241759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Breitbild</PresentationFormat>
  <Paragraphs>45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</vt:lpstr>
      <vt:lpstr>  Reform-oder Sozialstaatskonsens?  Pfadbrüche in Bismarck'schen Rentenversicherungssystemen im Spiegel parlamentarischer Diskurse </vt:lpstr>
      <vt:lpstr>Theoretischer Zugang</vt:lpstr>
      <vt:lpstr>Design und Methodik </vt:lpstr>
      <vt:lpstr>Reformen in Deutschland</vt:lpstr>
      <vt:lpstr>Reformen in Deutschland</vt:lpstr>
      <vt:lpstr>Diskurs in Deutschland</vt:lpstr>
      <vt:lpstr>Reformen in Österreich </vt:lpstr>
      <vt:lpstr>Diskurs in Österreich</vt:lpstr>
      <vt:lpstr>Vergleich</vt:lpstr>
    </vt:vector>
  </TitlesOfParts>
  <Company>JKU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Reform-oder Sozialstaatskonsens?  Pfadbrüche in Bismarck'schen Rentenversicherungssystemen im Spiegel parlamentarischer Diskurse </dc:title>
  <dc:creator>AK110192</dc:creator>
  <cp:lastModifiedBy>AK110192</cp:lastModifiedBy>
  <cp:revision>14</cp:revision>
  <dcterms:created xsi:type="dcterms:W3CDTF">2017-12-05T16:02:30Z</dcterms:created>
  <dcterms:modified xsi:type="dcterms:W3CDTF">2017-12-06T07:39:59Z</dcterms:modified>
</cp:coreProperties>
</file>