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694" r:id="rId3"/>
  </p:sldMasterIdLst>
  <p:notesMasterIdLst>
    <p:notesMasterId r:id="rId17"/>
  </p:notesMasterIdLst>
  <p:handoutMasterIdLst>
    <p:handoutMasterId r:id="rId18"/>
  </p:handoutMasterIdLst>
  <p:sldIdLst>
    <p:sldId id="259" r:id="rId4"/>
    <p:sldId id="270" r:id="rId5"/>
    <p:sldId id="275" r:id="rId6"/>
    <p:sldId id="261" r:id="rId7"/>
    <p:sldId id="268" r:id="rId8"/>
    <p:sldId id="262" r:id="rId9"/>
    <p:sldId id="260" r:id="rId10"/>
    <p:sldId id="272" r:id="rId11"/>
    <p:sldId id="274" r:id="rId12"/>
    <p:sldId id="276" r:id="rId13"/>
    <p:sldId id="269" r:id="rId14"/>
    <p:sldId id="277" r:id="rId15"/>
    <p:sldId id="264" r:id="rId16"/>
  </p:sldIdLst>
  <p:sldSz cx="9144000" cy="6858000" type="screen4x3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>
        <p:scale>
          <a:sx n="112" d="100"/>
          <a:sy n="112" d="100"/>
        </p:scale>
        <p:origin x="-80" y="-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34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02316-A3A9-40CE-8399-988D8D269502}" type="datetimeFigureOut">
              <a:rPr lang="de-AT" smtClean="0"/>
              <a:t>06/11/19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31D18-B53C-4622-9947-A3FBDDB0C9B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1170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89DEF-C035-41A2-9AFE-A6026D4C04BE}" type="datetimeFigureOut">
              <a:rPr lang="de-AT" smtClean="0"/>
              <a:t>06/11/19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2A079-E7F8-4A78-8EEA-DD00A8D5DE37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724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KU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582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s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800" y="651700"/>
            <a:ext cx="7938000" cy="9386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 err="1"/>
              <a:t>titel</a:t>
            </a:r>
            <a:r>
              <a:rPr lang="de-DE" dirty="0"/>
              <a:t>, </a:t>
            </a:r>
            <a:r>
              <a:rPr lang="de-DE" dirty="0" err="1"/>
              <a:t>grosses</a:t>
            </a:r>
            <a:r>
              <a:rPr lang="de-DE" dirty="0"/>
              <a:t> </a:t>
            </a:r>
            <a:r>
              <a:rPr lang="de-DE" dirty="0" err="1"/>
              <a:t>bild</a:t>
            </a:r>
            <a:r>
              <a:rPr lang="de-DE" dirty="0"/>
              <a:t> und </a:t>
            </a:r>
            <a:r>
              <a:rPr lang="de-DE" dirty="0" err="1"/>
              <a:t>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7900" y="1778400"/>
            <a:ext cx="2433720" cy="442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50875" y="1887420"/>
            <a:ext cx="5094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40800" y="5927413"/>
            <a:ext cx="5094000" cy="27812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83000"/>
              </a:lnSpc>
              <a:buNone/>
              <a:defRPr sz="800" b="0">
                <a:latin typeface="+mn-lt"/>
              </a:defRPr>
            </a:lvl1pPr>
            <a:lvl2pPr marL="198000" indent="0">
              <a:lnSpc>
                <a:spcPts val="1000"/>
              </a:lnSpc>
              <a:buNone/>
              <a:defRPr sz="750"/>
            </a:lvl2pPr>
            <a:lvl3pPr marL="396000" indent="0">
              <a:lnSpc>
                <a:spcPts val="1000"/>
              </a:lnSpc>
              <a:buNone/>
              <a:defRPr sz="750"/>
            </a:lvl3pPr>
            <a:lvl4pPr marL="594000" indent="0">
              <a:lnSpc>
                <a:spcPts val="1000"/>
              </a:lnSpc>
              <a:buNone/>
              <a:defRPr sz="750"/>
            </a:lvl4pPr>
            <a:lvl5pPr marL="792000" indent="0">
              <a:lnSpc>
                <a:spcPts val="1000"/>
              </a:lnSpc>
              <a:buNone/>
              <a:defRPr sz="750"/>
            </a:lvl5pPr>
          </a:lstStyle>
          <a:p>
            <a:pPr lvl="0"/>
            <a:r>
              <a:rPr lang="de-DE" dirty="0"/>
              <a:t>Quelle: Textmasterformat bearbeiten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26"/>
          </p:nvPr>
        </p:nvSpPr>
        <p:spPr>
          <a:xfrm>
            <a:off x="2886434" y="6397202"/>
            <a:ext cx="1173413" cy="365125"/>
          </a:xfrm>
          <a:prstGeom prst="rect">
            <a:avLst/>
          </a:prstGeom>
        </p:spPr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27"/>
          </p:nvPr>
        </p:nvSpPr>
        <p:spPr>
          <a:xfrm>
            <a:off x="4273550" y="6395542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28"/>
          </p:nvPr>
        </p:nvSpPr>
        <p:spPr>
          <a:xfrm>
            <a:off x="8087836" y="6395542"/>
            <a:ext cx="514350" cy="365125"/>
          </a:xfrm>
          <a:prstGeom prst="rect">
            <a:avLst/>
          </a:prstGeom>
        </p:spPr>
        <p:txBody>
          <a:bodyPr/>
          <a:lstStyle/>
          <a:p>
            <a:fld id="{68F3185B-C653-42AE-8B74-FF214C291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9322" y="651700"/>
            <a:ext cx="7938194" cy="9386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 err="1"/>
              <a:t>titel</a:t>
            </a:r>
            <a:r>
              <a:rPr lang="de-DE" dirty="0"/>
              <a:t> und Formeln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1598864" y="1880292"/>
            <a:ext cx="5940000" cy="43322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599532" y="5932601"/>
            <a:ext cx="5940000" cy="27812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83000"/>
              </a:lnSpc>
              <a:buNone/>
              <a:defRPr sz="800" b="0">
                <a:latin typeface="+mn-lt"/>
              </a:defRPr>
            </a:lvl1pPr>
            <a:lvl2pPr marL="198000" indent="0">
              <a:lnSpc>
                <a:spcPts val="1000"/>
              </a:lnSpc>
              <a:buNone/>
              <a:defRPr sz="750"/>
            </a:lvl2pPr>
            <a:lvl3pPr marL="396000" indent="0">
              <a:lnSpc>
                <a:spcPts val="1000"/>
              </a:lnSpc>
              <a:buNone/>
              <a:defRPr sz="750"/>
            </a:lvl3pPr>
            <a:lvl4pPr marL="594000" indent="0">
              <a:lnSpc>
                <a:spcPts val="1000"/>
              </a:lnSpc>
              <a:buNone/>
              <a:defRPr sz="750"/>
            </a:lvl4pPr>
            <a:lvl5pPr marL="792000" indent="0">
              <a:lnSpc>
                <a:spcPts val="1000"/>
              </a:lnSpc>
              <a:buNone/>
              <a:defRPr sz="750"/>
            </a:lvl5pPr>
          </a:lstStyle>
          <a:p>
            <a:pPr lvl="0"/>
            <a:r>
              <a:rPr lang="de-DE" dirty="0"/>
              <a:t>Quelle: Textmasterformat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6"/>
          </p:nvPr>
        </p:nvSpPr>
        <p:spPr>
          <a:xfrm>
            <a:off x="2886434" y="6397202"/>
            <a:ext cx="1173413" cy="365125"/>
          </a:xfrm>
          <a:prstGeom prst="rect">
            <a:avLst/>
          </a:prstGeom>
        </p:spPr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7"/>
          </p:nvPr>
        </p:nvSpPr>
        <p:spPr>
          <a:xfrm>
            <a:off x="4273550" y="6395542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8"/>
          </p:nvPr>
        </p:nvSpPr>
        <p:spPr>
          <a:xfrm>
            <a:off x="8087836" y="6395542"/>
            <a:ext cx="514350" cy="365125"/>
          </a:xfrm>
          <a:prstGeom prst="rect">
            <a:avLst/>
          </a:prstGeom>
        </p:spPr>
        <p:txBody>
          <a:bodyPr/>
          <a:lstStyle/>
          <a:p>
            <a:fld id="{68F3185B-C653-42AE-8B74-FF214C291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94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9322" y="651700"/>
            <a:ext cx="7938194" cy="9386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 err="1"/>
              <a:t>titel</a:t>
            </a:r>
            <a:r>
              <a:rPr lang="de-DE" dirty="0"/>
              <a:t> und </a:t>
            </a:r>
            <a:r>
              <a:rPr lang="de-DE" dirty="0" err="1"/>
              <a:t>video</a:t>
            </a:r>
            <a:endParaRPr lang="de-AT" dirty="0"/>
          </a:p>
        </p:txBody>
      </p:sp>
      <p:sp>
        <p:nvSpPr>
          <p:cNvPr id="7" name="Medienplatzhalter 6"/>
          <p:cNvSpPr>
            <a:spLocks noGrp="1"/>
          </p:cNvSpPr>
          <p:nvPr>
            <p:ph type="media" sz="quarter" idx="13"/>
          </p:nvPr>
        </p:nvSpPr>
        <p:spPr>
          <a:xfrm>
            <a:off x="647700" y="1714500"/>
            <a:ext cx="7837200" cy="44958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Mediaclip durch Klicken auf Symbol hinzufügen</a:t>
            </a:r>
            <a:endParaRPr lang="de-AT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48000" y="5934096"/>
            <a:ext cx="7837200" cy="27812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83000"/>
              </a:lnSpc>
              <a:buNone/>
              <a:defRPr sz="800" b="0">
                <a:latin typeface="+mn-lt"/>
              </a:defRPr>
            </a:lvl1pPr>
            <a:lvl2pPr marL="198000" indent="0">
              <a:lnSpc>
                <a:spcPts val="1000"/>
              </a:lnSpc>
              <a:buNone/>
              <a:defRPr sz="750"/>
            </a:lvl2pPr>
            <a:lvl3pPr marL="396000" indent="0">
              <a:lnSpc>
                <a:spcPts val="1000"/>
              </a:lnSpc>
              <a:buNone/>
              <a:defRPr sz="750"/>
            </a:lvl3pPr>
            <a:lvl4pPr marL="594000" indent="0">
              <a:lnSpc>
                <a:spcPts val="1000"/>
              </a:lnSpc>
              <a:buNone/>
              <a:defRPr sz="750"/>
            </a:lvl4pPr>
            <a:lvl5pPr marL="792000" indent="0">
              <a:lnSpc>
                <a:spcPts val="1000"/>
              </a:lnSpc>
              <a:buNone/>
              <a:defRPr sz="750"/>
            </a:lvl5pPr>
          </a:lstStyle>
          <a:p>
            <a:pPr lvl="0"/>
            <a:r>
              <a:rPr lang="de-DE" dirty="0"/>
              <a:t>Quelle: Textmasterformat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6"/>
          </p:nvPr>
        </p:nvSpPr>
        <p:spPr>
          <a:xfrm>
            <a:off x="2886434" y="6397202"/>
            <a:ext cx="1173413" cy="365125"/>
          </a:xfrm>
          <a:prstGeom prst="rect">
            <a:avLst/>
          </a:prstGeom>
        </p:spPr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7"/>
          </p:nvPr>
        </p:nvSpPr>
        <p:spPr>
          <a:xfrm>
            <a:off x="4273550" y="6395542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8"/>
          </p:nvPr>
        </p:nvSpPr>
        <p:spPr>
          <a:xfrm>
            <a:off x="8087836" y="6395542"/>
            <a:ext cx="514350" cy="365125"/>
          </a:xfrm>
          <a:prstGeom prst="rect">
            <a:avLst/>
          </a:prstGeom>
        </p:spPr>
        <p:txBody>
          <a:bodyPr/>
          <a:lstStyle/>
          <a:p>
            <a:fld id="{68F3185B-C653-42AE-8B74-FF214C291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09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leine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9322" y="651700"/>
            <a:ext cx="7938194" cy="9386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 err="1"/>
              <a:t>titel</a:t>
            </a:r>
            <a:r>
              <a:rPr lang="de-DE" dirty="0"/>
              <a:t>, 3 kleine </a:t>
            </a:r>
            <a:r>
              <a:rPr lang="de-DE" dirty="0" err="1"/>
              <a:t>bilder</a:t>
            </a:r>
            <a:r>
              <a:rPr lang="de-DE" dirty="0"/>
              <a:t> und </a:t>
            </a:r>
            <a:r>
              <a:rPr lang="de-DE" dirty="0" err="1"/>
              <a:t>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3600" y="1771331"/>
            <a:ext cx="5088020" cy="442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46119" y="1883408"/>
            <a:ext cx="2317232" cy="13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/>
          </p:nvPr>
        </p:nvSpPr>
        <p:spPr>
          <a:xfrm>
            <a:off x="646113" y="3363304"/>
            <a:ext cx="2318400" cy="13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5"/>
          </p:nvPr>
        </p:nvSpPr>
        <p:spPr>
          <a:xfrm>
            <a:off x="646113" y="4840934"/>
            <a:ext cx="2318400" cy="13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7"/>
          </p:nvPr>
        </p:nvSpPr>
        <p:spPr>
          <a:xfrm>
            <a:off x="2886434" y="6397202"/>
            <a:ext cx="1173413" cy="365125"/>
          </a:xfrm>
          <a:prstGeom prst="rect">
            <a:avLst/>
          </a:prstGeom>
        </p:spPr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8"/>
          </p:nvPr>
        </p:nvSpPr>
        <p:spPr>
          <a:xfrm>
            <a:off x="4273550" y="6395542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9"/>
          </p:nvPr>
        </p:nvSpPr>
        <p:spPr>
          <a:xfrm>
            <a:off x="8087836" y="6395542"/>
            <a:ext cx="514350" cy="365125"/>
          </a:xfrm>
          <a:prstGeom prst="rect">
            <a:avLst/>
          </a:prstGeom>
        </p:spPr>
        <p:txBody>
          <a:bodyPr/>
          <a:lstStyle/>
          <a:p>
            <a:fld id="{68F3185B-C653-42AE-8B74-FF214C2915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hteck 13"/>
          <p:cNvSpPr/>
          <p:nvPr userDrawn="1"/>
        </p:nvSpPr>
        <p:spPr>
          <a:xfrm>
            <a:off x="3683661" y="1444171"/>
            <a:ext cx="4699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</p:spTree>
    <p:extLst>
      <p:ext uri="{BB962C8B-B14F-4D97-AF65-F5344CB8AC3E}">
        <p14:creationId xmlns:p14="http://schemas.microsoft.com/office/powerpoint/2010/main" val="3335375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males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9322" y="651700"/>
            <a:ext cx="7938194" cy="9386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 err="1"/>
              <a:t>titel</a:t>
            </a:r>
            <a:r>
              <a:rPr lang="de-DE" dirty="0"/>
              <a:t>, schmales </a:t>
            </a:r>
            <a:r>
              <a:rPr lang="de-DE" dirty="0" err="1"/>
              <a:t>bild</a:t>
            </a:r>
            <a:r>
              <a:rPr lang="de-DE" dirty="0"/>
              <a:t> und </a:t>
            </a:r>
            <a:r>
              <a:rPr lang="de-DE" dirty="0" err="1"/>
              <a:t>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3600" y="1771200"/>
            <a:ext cx="5088020" cy="442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47192" y="1873064"/>
            <a:ext cx="2319845" cy="433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5"/>
          </p:nvPr>
        </p:nvSpPr>
        <p:spPr>
          <a:xfrm>
            <a:off x="2886434" y="6397202"/>
            <a:ext cx="1173413" cy="365125"/>
          </a:xfrm>
          <a:prstGeom prst="rect">
            <a:avLst/>
          </a:prstGeom>
        </p:spPr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>
          <a:xfrm>
            <a:off x="4273550" y="6395542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>
          <a:xfrm>
            <a:off x="8087836" y="6395542"/>
            <a:ext cx="514350" cy="365125"/>
          </a:xfrm>
          <a:prstGeom prst="rect">
            <a:avLst/>
          </a:prstGeom>
        </p:spPr>
        <p:txBody>
          <a:bodyPr/>
          <a:lstStyle/>
          <a:p>
            <a:fld id="{68F3185B-C653-42AE-8B74-FF214C291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15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9322" y="651700"/>
            <a:ext cx="7938194" cy="9386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/>
              <a:t>Titel, </a:t>
            </a:r>
            <a:r>
              <a:rPr lang="de-DE" dirty="0" err="1"/>
              <a:t>diagramme</a:t>
            </a:r>
            <a:r>
              <a:rPr lang="de-DE" dirty="0"/>
              <a:t> und </a:t>
            </a:r>
            <a:r>
              <a:rPr lang="de-DE" dirty="0" err="1"/>
              <a:t>tabellen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886434" y="6397202"/>
            <a:ext cx="1173413" cy="365125"/>
          </a:xfrm>
          <a:prstGeom prst="rect">
            <a:avLst/>
          </a:prstGeom>
        </p:spPr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73550" y="6395542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087836" y="6395542"/>
            <a:ext cx="514350" cy="365125"/>
          </a:xfrm>
          <a:prstGeom prst="rect">
            <a:avLst/>
          </a:prstGeom>
        </p:spPr>
        <p:txBody>
          <a:bodyPr/>
          <a:lstStyle/>
          <a:p>
            <a:fld id="{68F3185B-C653-42AE-8B74-FF214C291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5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0" y="641274"/>
            <a:ext cx="1499980" cy="78385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6" y="3288930"/>
            <a:ext cx="1656000" cy="165600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543600" y="1181195"/>
            <a:ext cx="6333450" cy="222628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de-DE" dirty="0"/>
              <a:t>Platz für </a:t>
            </a:r>
            <a:br>
              <a:rPr lang="de-DE" dirty="0"/>
            </a:br>
            <a:r>
              <a:rPr lang="de-DE" dirty="0"/>
              <a:t>ein danke</a:t>
            </a:r>
            <a:endParaRPr lang="en-US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7179821" y="5554800"/>
            <a:ext cx="138028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de-AT" sz="800" b="0" dirty="0">
                <a:solidFill>
                  <a:schemeClr val="accent2"/>
                </a:solidFill>
                <a:latin typeface="+mj-lt"/>
              </a:rPr>
              <a:t>JOHANNES</a:t>
            </a:r>
            <a:r>
              <a:rPr lang="de-AT" sz="800" b="0" baseline="0" dirty="0">
                <a:solidFill>
                  <a:schemeClr val="accent2"/>
                </a:solidFill>
                <a:latin typeface="+mj-lt"/>
              </a:rPr>
              <a:t> KEPLER UNIVERSITÄT LINZ</a:t>
            </a:r>
          </a:p>
          <a:p>
            <a:pPr>
              <a:lnSpc>
                <a:spcPts val="1000"/>
              </a:lnSpc>
            </a:pPr>
            <a:r>
              <a:rPr lang="de-AT" sz="800" b="0" baseline="0" dirty="0">
                <a:solidFill>
                  <a:schemeClr val="accent2"/>
                </a:solidFill>
                <a:latin typeface="+mn-lt"/>
              </a:rPr>
              <a:t>Altenberger Straße 69</a:t>
            </a:r>
          </a:p>
          <a:p>
            <a:pPr>
              <a:lnSpc>
                <a:spcPts val="1000"/>
              </a:lnSpc>
            </a:pPr>
            <a:r>
              <a:rPr lang="de-AT" sz="800" b="0" baseline="0" dirty="0">
                <a:solidFill>
                  <a:schemeClr val="accent2"/>
                </a:solidFill>
                <a:latin typeface="+mn-lt"/>
              </a:rPr>
              <a:t>4040 Linz, Österreich</a:t>
            </a:r>
          </a:p>
          <a:p>
            <a:pPr>
              <a:lnSpc>
                <a:spcPts val="1000"/>
              </a:lnSpc>
            </a:pPr>
            <a:r>
              <a:rPr lang="de-AT" sz="800" b="0" baseline="0" dirty="0">
                <a:solidFill>
                  <a:schemeClr val="accent2"/>
                </a:solidFill>
                <a:latin typeface="+mn-lt"/>
              </a:rPr>
              <a:t>www.jku.at</a:t>
            </a:r>
            <a:endParaRPr lang="de-AT" sz="8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7460" y="4810654"/>
            <a:ext cx="6333450" cy="845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Platz für Details und nächste Schritte.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3956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577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411F-59C8-C840-A32B-8859F4F86D4A}" type="datetimeFigureOut">
              <a:rPr lang="en-US" smtClean="0"/>
              <a:t>06/11/19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D9B3-1D6D-7147-9266-DCAB0F6B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56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411F-59C8-C840-A32B-8859F4F86D4A}" type="datetimeFigureOut">
              <a:rPr lang="en-US" smtClean="0"/>
              <a:t>06/11/19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D9B3-1D6D-7147-9266-DCAB0F6B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84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710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71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411F-59C8-C840-A32B-8859F4F86D4A}" type="datetimeFigureOut">
              <a:rPr lang="en-US" smtClean="0"/>
              <a:t>06/11/19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D9B3-1D6D-7147-9266-DCAB0F6B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8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543600" y="1181195"/>
            <a:ext cx="7938000" cy="222628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de-DE" dirty="0"/>
              <a:t>Platz für </a:t>
            </a:r>
            <a:br>
              <a:rPr lang="de-DE" dirty="0"/>
            </a:br>
            <a:r>
              <a:rPr lang="de-DE" dirty="0"/>
              <a:t>den </a:t>
            </a:r>
            <a:r>
              <a:rPr lang="de-DE" dirty="0" err="1"/>
              <a:t>titel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6" y="3288930"/>
            <a:ext cx="1656000" cy="1656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7460" y="4810654"/>
            <a:ext cx="7938000" cy="845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Platz für Details und Erklärungen zum Thema.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89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405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57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4057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411F-59C8-C840-A32B-8859F4F86D4A}" type="datetimeFigureOut">
              <a:rPr lang="en-US" smtClean="0"/>
              <a:t>06/11/19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D9B3-1D6D-7147-9266-DCAB0F6B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30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397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397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28" y="1535113"/>
            <a:ext cx="40421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28" y="2174875"/>
            <a:ext cx="40421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411F-59C8-C840-A32B-8859F4F86D4A}" type="datetimeFigureOut">
              <a:rPr lang="en-US" smtClean="0"/>
              <a:t>06/11/19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D9B3-1D6D-7147-9266-DCAB0F6B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04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411F-59C8-C840-A32B-8859F4F86D4A}" type="datetimeFigureOut">
              <a:rPr lang="en-US" smtClean="0"/>
              <a:t>06/11/19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D9B3-1D6D-7147-9266-DCAB0F6B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7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411F-59C8-C840-A32B-8859F4F86D4A}" type="datetimeFigureOut">
              <a:rPr lang="en-US" smtClean="0"/>
              <a:t>06/11/19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D9B3-1D6D-7147-9266-DCAB0F6B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8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71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48" y="273051"/>
            <a:ext cx="511135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71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411F-59C8-C840-A32B-8859F4F86D4A}" type="datetimeFigureOut">
              <a:rPr lang="en-US" smtClean="0"/>
              <a:t>06/11/19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D9B3-1D6D-7147-9266-DCAB0F6B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30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411F-59C8-C840-A32B-8859F4F86D4A}" type="datetimeFigureOut">
              <a:rPr lang="en-US" smtClean="0"/>
              <a:t>06/11/19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D9B3-1D6D-7147-9266-DCAB0F6B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18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411F-59C8-C840-A32B-8859F4F86D4A}" type="datetimeFigureOut">
              <a:rPr lang="en-US" smtClean="0"/>
              <a:t>06/11/19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D9B3-1D6D-7147-9266-DCAB0F6B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20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579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411F-59C8-C840-A32B-8859F4F86D4A}" type="datetimeFigureOut">
              <a:rPr lang="en-US" smtClean="0"/>
              <a:t>06/11/19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D9B3-1D6D-7147-9266-DCAB0F6B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8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411F-59C8-C840-A32B-8859F4F86D4A}" type="datetimeFigureOut">
              <a:rPr lang="en-US" smtClean="0"/>
              <a:t>06/11/19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D9B3-1D6D-7147-9266-DCAB0F6B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03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90C511A-6DA6-B248-A035-9CDD4AED97F5}" type="datetimeFigureOut">
              <a:rPr lang="en-US" smtClean="0"/>
              <a:t>06/11/19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055AC3E-9222-674D-B6AA-28010DAA2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9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67" y="5423394"/>
            <a:ext cx="1499980" cy="7838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4971" y="551477"/>
            <a:ext cx="7938000" cy="194363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500" baseline="0">
                <a:latin typeface="Arial Black" panose="020B0A04020102020204" pitchFamily="34" charset="0"/>
              </a:defRPr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/>
              <a:t>den </a:t>
            </a:r>
            <a:r>
              <a:rPr lang="de-DE" dirty="0" err="1"/>
              <a:t>titel</a:t>
            </a:r>
            <a:endParaRPr lang="en-US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0" hasCustomPrompt="1"/>
          </p:nvPr>
        </p:nvSpPr>
        <p:spPr>
          <a:xfrm>
            <a:off x="5728447" y="5436846"/>
            <a:ext cx="1385047" cy="77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 err="1"/>
              <a:t>Platz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Partnerlogo</a:t>
            </a:r>
            <a:endParaRPr lang="en-US" dirty="0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1" hasCustomPrompt="1"/>
          </p:nvPr>
        </p:nvSpPr>
        <p:spPr>
          <a:xfrm>
            <a:off x="7113494" y="5436846"/>
            <a:ext cx="1385047" cy="77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 err="1"/>
              <a:t>Platz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Partnerlogo</a:t>
            </a:r>
            <a:endParaRPr lang="en-US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24" y="2383236"/>
            <a:ext cx="1656000" cy="1656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6045" y="3879265"/>
            <a:ext cx="7938000" cy="845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Platz für Details und Erklärungen zum Thema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50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90C511A-6DA6-B248-A035-9CDD4AED97F5}" type="datetimeFigureOut">
              <a:rPr lang="en-US" smtClean="0"/>
              <a:t>06/11/19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055AC3E-9222-674D-B6AA-28010DAA2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011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710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710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90C511A-6DA6-B248-A035-9CDD4AED97F5}" type="datetimeFigureOut">
              <a:rPr lang="en-US" smtClean="0"/>
              <a:t>06/11/19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055AC3E-9222-674D-B6AA-28010DAA2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74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576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40576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90C511A-6DA6-B248-A035-9CDD4AED97F5}" type="datetimeFigureOut">
              <a:rPr lang="en-US" smtClean="0"/>
              <a:t>06/11/19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055AC3E-9222-674D-B6AA-28010DAA2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95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3979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3979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28" y="1535113"/>
            <a:ext cx="404217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28" y="2174875"/>
            <a:ext cx="404217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90C511A-6DA6-B248-A035-9CDD4AED97F5}" type="datetimeFigureOut">
              <a:rPr lang="en-US" smtClean="0"/>
              <a:t>06/11/19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055AC3E-9222-674D-B6AA-28010DAA2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470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90C511A-6DA6-B248-A035-9CDD4AED97F5}" type="datetimeFigureOut">
              <a:rPr lang="en-US" smtClean="0"/>
              <a:t>06/11/19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055AC3E-9222-674D-B6AA-28010DAA2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195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90C511A-6DA6-B248-A035-9CDD4AED97F5}" type="datetimeFigureOut">
              <a:rPr lang="en-US" smtClean="0"/>
              <a:t>06/11/19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055AC3E-9222-674D-B6AA-28010DAA2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733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71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48" y="273051"/>
            <a:ext cx="5111353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71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90C511A-6DA6-B248-A035-9CDD4AED97F5}" type="datetimeFigureOut">
              <a:rPr lang="en-US" smtClean="0"/>
              <a:t>06/11/19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055AC3E-9222-674D-B6AA-28010DAA2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891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91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91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91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90C511A-6DA6-B248-A035-9CDD4AED97F5}" type="datetimeFigureOut">
              <a:rPr lang="en-US" smtClean="0"/>
              <a:t>06/11/19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055AC3E-9222-674D-B6AA-28010DAA2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267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90C511A-6DA6-B248-A035-9CDD4AED97F5}" type="datetimeFigureOut">
              <a:rPr lang="en-US" smtClean="0"/>
              <a:t>06/11/19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055AC3E-9222-674D-B6AA-28010DAA2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153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579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90C511A-6DA6-B248-A035-9CDD4AED97F5}" type="datetimeFigureOut">
              <a:rPr lang="en-US" smtClean="0"/>
              <a:t>06/11/19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055AC3E-9222-674D-B6AA-28010DAA2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6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Übersicht Kooperati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3600" y="1936935"/>
            <a:ext cx="7938000" cy="4700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In </a:t>
            </a:r>
            <a:r>
              <a:rPr lang="de-DE" dirty="0" err="1"/>
              <a:t>kooperation</a:t>
            </a:r>
            <a:r>
              <a:rPr lang="de-DE" dirty="0"/>
              <a:t> mit</a:t>
            </a:r>
            <a:endParaRPr lang="en-US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3852000" y="2672237"/>
            <a:ext cx="1440000" cy="1440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de-AT" dirty="0"/>
              <a:t>Platz für ein Partnerlogo</a:t>
            </a:r>
            <a:endParaRPr lang="en-US" dirty="0"/>
          </a:p>
          <a:p>
            <a:endParaRPr lang="en-US" dirty="0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5443236" y="2672237"/>
            <a:ext cx="1440000" cy="144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de-AT" dirty="0"/>
              <a:t>Platz für ein Partnerlogo</a:t>
            </a:r>
            <a:endParaRPr lang="en-US" dirty="0"/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7039492" y="2672237"/>
            <a:ext cx="1440000" cy="14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aseline="0"/>
            </a:lvl1pPr>
          </a:lstStyle>
          <a:p>
            <a:r>
              <a:rPr lang="de-AT" dirty="0"/>
              <a:t>Platz für ein Partnerlogo</a:t>
            </a:r>
            <a:endParaRPr lang="en-US" dirty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656621" y="2672237"/>
            <a:ext cx="1440000" cy="1440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de-AT" dirty="0"/>
              <a:t>Platz für ein Partnerlogo</a:t>
            </a:r>
            <a:endParaRPr lang="en-US" dirty="0"/>
          </a:p>
          <a:p>
            <a:endParaRPr lang="en-US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2271800" y="2671200"/>
            <a:ext cx="1440000" cy="1440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de-AT" dirty="0"/>
              <a:t>Platz für ein Partnerlogo</a:t>
            </a:r>
            <a:endParaRPr lang="en-US" dirty="0"/>
          </a:p>
          <a:p>
            <a:endParaRPr lang="en-US" dirty="0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3852000" y="4272437"/>
            <a:ext cx="1440000" cy="1440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de-AT" dirty="0"/>
              <a:t>Platz für ein Partnerlogo</a:t>
            </a:r>
            <a:endParaRPr lang="en-US" dirty="0"/>
          </a:p>
          <a:p>
            <a:endParaRPr lang="en-US" dirty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9" hasCustomPrompt="1"/>
          </p:nvPr>
        </p:nvSpPr>
        <p:spPr>
          <a:xfrm>
            <a:off x="5443236" y="4272437"/>
            <a:ext cx="1440000" cy="1440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de-AT" dirty="0"/>
              <a:t>Platz für ein Partnerlogo</a:t>
            </a:r>
            <a:endParaRPr lang="en-US" dirty="0"/>
          </a:p>
          <a:p>
            <a:endParaRPr lang="en-US" dirty="0"/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20" hasCustomPrompt="1"/>
          </p:nvPr>
        </p:nvSpPr>
        <p:spPr>
          <a:xfrm>
            <a:off x="7039492" y="4272437"/>
            <a:ext cx="1440000" cy="1440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de-AT" dirty="0"/>
              <a:t>Platz für ein Partnerlogo</a:t>
            </a:r>
            <a:endParaRPr lang="en-US" dirty="0"/>
          </a:p>
          <a:p>
            <a:endParaRPr lang="en-US" dirty="0"/>
          </a:p>
        </p:txBody>
      </p:sp>
      <p:sp>
        <p:nvSpPr>
          <p:cNvPr id="15" name="Bildplatzhalter 6"/>
          <p:cNvSpPr>
            <a:spLocks noGrp="1"/>
          </p:cNvSpPr>
          <p:nvPr>
            <p:ph type="pic" sz="quarter" idx="21" hasCustomPrompt="1"/>
          </p:nvPr>
        </p:nvSpPr>
        <p:spPr>
          <a:xfrm>
            <a:off x="656621" y="4272437"/>
            <a:ext cx="1440000" cy="1440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de-AT" dirty="0"/>
              <a:t>Platz für ein Partnerlogo</a:t>
            </a:r>
            <a:endParaRPr lang="en-US" dirty="0"/>
          </a:p>
          <a:p>
            <a:endParaRPr lang="en-US" dirty="0"/>
          </a:p>
        </p:txBody>
      </p:sp>
      <p:sp>
        <p:nvSpPr>
          <p:cNvPr id="16" name="Bildplatzhalter 6"/>
          <p:cNvSpPr>
            <a:spLocks noGrp="1"/>
          </p:cNvSpPr>
          <p:nvPr>
            <p:ph type="pic" sz="quarter" idx="22" hasCustomPrompt="1"/>
          </p:nvPr>
        </p:nvSpPr>
        <p:spPr>
          <a:xfrm>
            <a:off x="2271800" y="4271400"/>
            <a:ext cx="1440000" cy="1440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de-AT" dirty="0"/>
              <a:t>Platz für ein Partnerlogo</a:t>
            </a:r>
            <a:endParaRPr lang="en-US" dirty="0"/>
          </a:p>
          <a:p>
            <a:endParaRPr lang="en-US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07" y="403200"/>
            <a:ext cx="2115244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6161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566" userDrawn="1">
          <p15:clr>
            <a:srgbClr val="FBAE40"/>
          </p15:clr>
        </p15:guide>
        <p15:guide id="2" pos="54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65150" y="649709"/>
            <a:ext cx="7938000" cy="56187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5000"/>
              </a:lnSpc>
              <a:spcBef>
                <a:spcPts val="1600"/>
              </a:spcBef>
              <a:buFontTx/>
              <a:buNone/>
              <a:defRPr sz="1700" baseline="0">
                <a:latin typeface="+mj-lt"/>
              </a:defRPr>
            </a:lvl1pPr>
            <a:lvl2pPr marL="266700" indent="-266700">
              <a:lnSpc>
                <a:spcPct val="105000"/>
              </a:lnSpc>
              <a:spcBef>
                <a:spcPts val="0"/>
              </a:spcBef>
              <a:buFont typeface="Wingdings 2" panose="05020102010507070707" pitchFamily="18" charset="2"/>
              <a:buChar char=""/>
              <a:defRPr sz="1500"/>
            </a:lvl2pPr>
          </a:lstStyle>
          <a:p>
            <a:pPr lvl="0"/>
            <a:r>
              <a:rPr lang="de-DE" dirty="0"/>
              <a:t>Kapitel 1</a:t>
            </a:r>
          </a:p>
          <a:p>
            <a:pPr lvl="1"/>
            <a:r>
              <a:rPr lang="de-DE" dirty="0"/>
              <a:t>Unterkapitel 1</a:t>
            </a:r>
          </a:p>
          <a:p>
            <a:pPr lvl="1"/>
            <a:r>
              <a:rPr lang="de-DE" dirty="0"/>
              <a:t>Unterkapitel 2</a:t>
            </a:r>
          </a:p>
          <a:p>
            <a:pPr lvl="0"/>
            <a:r>
              <a:rPr lang="de-DE" dirty="0"/>
              <a:t>Kapitel 2</a:t>
            </a:r>
          </a:p>
          <a:p>
            <a:pPr lvl="1"/>
            <a:r>
              <a:rPr lang="de-DE" dirty="0"/>
              <a:t>Unterkapitel 1</a:t>
            </a:r>
          </a:p>
          <a:p>
            <a:pPr lvl="1"/>
            <a:r>
              <a:rPr lang="de-DE" dirty="0"/>
              <a:t>Unterkapitel 2</a:t>
            </a:r>
          </a:p>
          <a:p>
            <a:pPr lvl="0"/>
            <a:r>
              <a:rPr lang="de-DE" dirty="0"/>
              <a:t>Kapitel 3</a:t>
            </a:r>
          </a:p>
          <a:p>
            <a:pPr lvl="1"/>
            <a:r>
              <a:rPr lang="de-DE" dirty="0"/>
              <a:t>Unterkapitel 1</a:t>
            </a:r>
          </a:p>
          <a:p>
            <a:pPr lvl="1"/>
            <a:r>
              <a:rPr lang="de-DE" dirty="0"/>
              <a:t>Unterkapitel 2</a:t>
            </a:r>
          </a:p>
          <a:p>
            <a:pPr lvl="0"/>
            <a:r>
              <a:rPr lang="de-DE" dirty="0"/>
              <a:t>Kapitel 4</a:t>
            </a:r>
          </a:p>
          <a:p>
            <a:pPr lvl="1"/>
            <a:r>
              <a:rPr lang="de-DE" dirty="0"/>
              <a:t>Unterkapitel 1</a:t>
            </a:r>
          </a:p>
          <a:p>
            <a:pPr lvl="1"/>
            <a:r>
              <a:rPr lang="de-DE" dirty="0"/>
              <a:t>Unterkapitel 2</a:t>
            </a:r>
          </a:p>
          <a:p>
            <a:pPr lvl="0"/>
            <a:r>
              <a:rPr lang="de-DE" dirty="0"/>
              <a:t>Kapitel 5</a:t>
            </a:r>
          </a:p>
          <a:p>
            <a:pPr lvl="1"/>
            <a:r>
              <a:rPr lang="de-DE" dirty="0"/>
              <a:t>Unterkapitel 1</a:t>
            </a:r>
          </a:p>
          <a:p>
            <a:pPr lvl="1"/>
            <a:r>
              <a:rPr lang="de-DE" dirty="0"/>
              <a:t>Unterkapitel 2</a:t>
            </a:r>
          </a:p>
          <a:p>
            <a:pPr lvl="1"/>
            <a:endParaRPr lang="de-DE" dirty="0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4" hasCustomPrompt="1"/>
          </p:nvPr>
        </p:nvSpPr>
        <p:spPr>
          <a:xfrm>
            <a:off x="1549400" y="6356350"/>
            <a:ext cx="763200" cy="352800"/>
          </a:xfrm>
          <a:prstGeom prst="rect">
            <a:avLst/>
          </a:prstGeom>
        </p:spPr>
        <p:txBody>
          <a:bodyPr lIns="36000" tIns="72000" bIns="0">
            <a:noAutofit/>
          </a:bodyPr>
          <a:lstStyle>
            <a:lvl1pPr marL="0" indent="0">
              <a:lnSpc>
                <a:spcPts val="900"/>
              </a:lnSpc>
              <a:spcBef>
                <a:spcPts val="0"/>
              </a:spcBef>
              <a:buNone/>
              <a:defRPr sz="800" baseline="0"/>
            </a:lvl1pPr>
          </a:lstStyle>
          <a:p>
            <a:r>
              <a:rPr lang="de-AT" dirty="0"/>
              <a:t>Platz für ein Partnerlogo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>
          <a:xfrm>
            <a:off x="2886434" y="6397202"/>
            <a:ext cx="1173413" cy="365125"/>
          </a:xfrm>
          <a:prstGeom prst="rect">
            <a:avLst/>
          </a:prstGeom>
        </p:spPr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>
          <a:xfrm>
            <a:off x="4273550" y="6395542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>
          <a:xfrm>
            <a:off x="8087836" y="6395542"/>
            <a:ext cx="514350" cy="365125"/>
          </a:xfrm>
          <a:prstGeom prst="rect">
            <a:avLst/>
          </a:prstGeom>
        </p:spPr>
        <p:txBody>
          <a:bodyPr/>
          <a:lstStyle/>
          <a:p>
            <a:fld id="{68F3185B-C653-42AE-8B74-FF214C291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bild, schwarz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9322" y="651700"/>
            <a:ext cx="7938194" cy="9386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 err="1"/>
              <a:t>titel</a:t>
            </a:r>
            <a:r>
              <a:rPr lang="de-DE" dirty="0"/>
              <a:t> und </a:t>
            </a:r>
            <a:r>
              <a:rPr lang="de-DE" dirty="0" err="1"/>
              <a:t>grosses</a:t>
            </a:r>
            <a:r>
              <a:rPr lang="de-DE" dirty="0"/>
              <a:t> </a:t>
            </a:r>
            <a:r>
              <a:rPr lang="de-DE" dirty="0" err="1"/>
              <a:t>imagebild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4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bild, weiß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9322" y="651700"/>
            <a:ext cx="7938194" cy="93869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 err="1"/>
              <a:t>titel</a:t>
            </a:r>
            <a:r>
              <a:rPr lang="de-DE" dirty="0"/>
              <a:t> und </a:t>
            </a:r>
            <a:r>
              <a:rPr lang="de-DE" dirty="0" err="1"/>
              <a:t>grosses</a:t>
            </a:r>
            <a:r>
              <a:rPr lang="de-DE" dirty="0"/>
              <a:t> </a:t>
            </a:r>
            <a:r>
              <a:rPr lang="de-DE" dirty="0" err="1"/>
              <a:t>imagebild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0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9322" y="651700"/>
            <a:ext cx="7938194" cy="9386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 err="1"/>
              <a:t>titel</a:t>
            </a:r>
            <a:r>
              <a:rPr lang="de-DE" dirty="0"/>
              <a:t> und </a:t>
            </a:r>
            <a:r>
              <a:rPr lang="de-DE" dirty="0" err="1"/>
              <a:t>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46" y="1777395"/>
            <a:ext cx="7938000" cy="44286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548268" y="5927413"/>
            <a:ext cx="7938000" cy="27812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83000"/>
              </a:lnSpc>
              <a:buNone/>
              <a:defRPr sz="800" b="0">
                <a:latin typeface="+mn-lt"/>
              </a:defRPr>
            </a:lvl1pPr>
            <a:lvl2pPr marL="198000" indent="0">
              <a:lnSpc>
                <a:spcPts val="1000"/>
              </a:lnSpc>
              <a:buNone/>
              <a:defRPr sz="750"/>
            </a:lvl2pPr>
            <a:lvl3pPr marL="396000" indent="0">
              <a:lnSpc>
                <a:spcPts val="1000"/>
              </a:lnSpc>
              <a:buNone/>
              <a:defRPr sz="750"/>
            </a:lvl3pPr>
            <a:lvl4pPr marL="594000" indent="0">
              <a:lnSpc>
                <a:spcPts val="1000"/>
              </a:lnSpc>
              <a:buNone/>
              <a:defRPr sz="750"/>
            </a:lvl4pPr>
            <a:lvl5pPr marL="792000" indent="0">
              <a:lnSpc>
                <a:spcPts val="1000"/>
              </a:lnSpc>
              <a:buNone/>
              <a:defRPr sz="750"/>
            </a:lvl5pPr>
          </a:lstStyle>
          <a:p>
            <a:pPr lvl="0"/>
            <a:r>
              <a:rPr lang="de-DE" dirty="0"/>
              <a:t>Quelle: Textmasterformat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6"/>
          </p:nvPr>
        </p:nvSpPr>
        <p:spPr>
          <a:xfrm>
            <a:off x="2886434" y="6397202"/>
            <a:ext cx="1173413" cy="365125"/>
          </a:xfrm>
          <a:prstGeom prst="rect">
            <a:avLst/>
          </a:prstGeom>
        </p:spPr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7"/>
          </p:nvPr>
        </p:nvSpPr>
        <p:spPr>
          <a:xfrm>
            <a:off x="4273550" y="6395542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8"/>
          </p:nvPr>
        </p:nvSpPr>
        <p:spPr>
          <a:xfrm>
            <a:off x="8087836" y="6395542"/>
            <a:ext cx="514350" cy="365125"/>
          </a:xfrm>
          <a:prstGeom prst="rect">
            <a:avLst/>
          </a:prstGeom>
        </p:spPr>
        <p:txBody>
          <a:bodyPr/>
          <a:lstStyle/>
          <a:p>
            <a:fld id="{68F3185B-C653-42AE-8B74-FF214C291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9322" y="651700"/>
            <a:ext cx="7938194" cy="9386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 err="1"/>
              <a:t>titel</a:t>
            </a:r>
            <a:r>
              <a:rPr lang="de-DE" dirty="0"/>
              <a:t> und vergleich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138" y="1778400"/>
            <a:ext cx="3809802" cy="442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7075" y="1778400"/>
            <a:ext cx="3808800" cy="442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>
          <a:xfrm>
            <a:off x="2886434" y="6397202"/>
            <a:ext cx="1173413" cy="365125"/>
          </a:xfrm>
          <a:prstGeom prst="rect">
            <a:avLst/>
          </a:prstGeom>
        </p:spPr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>
          <a:xfrm>
            <a:off x="4273550" y="6395542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>
          <a:xfrm>
            <a:off x="8087836" y="6395542"/>
            <a:ext cx="514350" cy="365125"/>
          </a:xfrm>
          <a:prstGeom prst="rect">
            <a:avLst/>
          </a:prstGeom>
        </p:spPr>
        <p:txBody>
          <a:bodyPr/>
          <a:lstStyle/>
          <a:p>
            <a:fld id="{68F3185B-C653-42AE-8B74-FF214C291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0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67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8" r:id="rId3"/>
    <p:sldLayoutId id="2147483669" r:id="rId4"/>
    <p:sldLayoutId id="2147483670" r:id="rId5"/>
    <p:sldLayoutId id="2147483666" r:id="rId6"/>
    <p:sldLayoutId id="2147483677" r:id="rId7"/>
    <p:sldLayoutId id="2147483662" r:id="rId8"/>
    <p:sldLayoutId id="2147483664" r:id="rId9"/>
    <p:sldLayoutId id="2147483671" r:id="rId10"/>
    <p:sldLayoutId id="2147483672" r:id="rId11"/>
    <p:sldLayoutId id="2147483673" r:id="rId12"/>
    <p:sldLayoutId id="2147483675" r:id="rId13"/>
    <p:sldLayoutId id="2147483674" r:id="rId14"/>
    <p:sldLayoutId id="2147483678" r:id="rId15"/>
    <p:sldLayoutId id="2147483680" r:id="rId16"/>
  </p:sldLayoutIdLst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000" kern="1200" cap="all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105000"/>
        </a:lnSpc>
        <a:spcBef>
          <a:spcPts val="800"/>
        </a:spcBef>
        <a:buSzPct val="90000"/>
        <a:buFont typeface="Wingdings 2" panose="05020102010507070707" pitchFamily="18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324000" algn="l" defTabSz="914400" rtl="0" eaLnBrk="1" latinLnBrk="0" hangingPunct="1">
        <a:lnSpc>
          <a:spcPct val="105000"/>
        </a:lnSpc>
        <a:spcBef>
          <a:spcPts val="0"/>
        </a:spcBef>
        <a:buSzPct val="90000"/>
        <a:buFont typeface="Wingdings 2" panose="05020102010507070707" pitchFamily="18" charset="2"/>
        <a:buChar char="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36000" indent="-288000" algn="l" defTabSz="914400" rtl="0" eaLnBrk="1" latinLnBrk="0" hangingPunct="1">
        <a:lnSpc>
          <a:spcPct val="105000"/>
        </a:lnSpc>
        <a:spcBef>
          <a:spcPts val="0"/>
        </a:spcBef>
        <a:buFont typeface="Wingdings 2" panose="05020102010507070707" pitchFamily="18" charset="2"/>
        <a:buChar char="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000" indent="-288000" algn="l" defTabSz="914400" rtl="0" eaLnBrk="1" latinLnBrk="0" hangingPunct="1">
        <a:lnSpc>
          <a:spcPct val="105000"/>
        </a:lnSpc>
        <a:spcBef>
          <a:spcPts val="0"/>
        </a:spcBef>
        <a:buFont typeface="Wingdings 2" panose="05020102010507070707" pitchFamily="18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12000" indent="-288000" algn="l" defTabSz="914400" rtl="0" eaLnBrk="1" latinLnBrk="0" hangingPunct="1">
        <a:lnSpc>
          <a:spcPct val="105000"/>
        </a:lnSpc>
        <a:spcBef>
          <a:spcPts val="0"/>
        </a:spcBef>
        <a:buFont typeface="Wingdings 2" panose="05020102010507070707" pitchFamily="18" charset="2"/>
        <a:buChar char="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4178" userDrawn="1">
          <p15:clr>
            <a:srgbClr val="F26B43"/>
          </p15:clr>
        </p15:guide>
        <p15:guide id="2" pos="54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411F-59C8-C840-A32B-8859F4F86D4A}" type="datetimeFigureOut">
              <a:rPr lang="en-US" smtClean="0"/>
              <a:t>06/11/19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1D9B3-1D6D-7147-9266-DCAB0F6B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0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31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www.eleconomista.es/ecoaula/noticias/10118529/10/19/Joaquim-Serra-Las-matematicas-tienen-que-tratarse-como-un-juego-o-reto-para-que-resulten-estimulantes.html?fbclid=IwAR23ZXzwJPaKVvTf8AzM7EjVeK2ixuDXZN8Gg5li4D6Sz8CU5U2sr0yeenQ" TargetMode="External"/><Relationship Id="rId3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jpg"/><Relationship Id="rId5" Type="http://schemas.openxmlformats.org/officeDocument/2006/relationships/hyperlink" Target="https://www.geogebra.org/m/qgqrneys" TargetMode="External"/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www.facebook.com/watch/?v=708594392885624" TargetMode="Externa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hyperlink" Target="http://archive.bridgesmathart.org/2018/bridges2018-39.pdf" TargetMode="External"/><Relationship Id="rId12" Type="http://schemas.openxmlformats.org/officeDocument/2006/relationships/hyperlink" Target="http://archive.bridgesmathart.org/2018/bridges2018-45.html" TargetMode="External"/><Relationship Id="rId13" Type="http://schemas.openxmlformats.org/officeDocument/2006/relationships/hyperlink" Target="https://drive.google.com/file/d/12vP-v7BKY4AyauJsmJKVFEOtMiY-G0Xt/view" TargetMode="External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openxmlformats.org/officeDocument/2006/relationships/hyperlink" Target="https://www.geogebra.org/m/xpRFvBAQ%23material/qjphgu2g" TargetMode="External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hyperlink" Target="https://www.tinkercad.com/things/fyfWw29dPV2" TargetMode="External"/><Relationship Id="rId8" Type="http://schemas.openxmlformats.org/officeDocument/2006/relationships/hyperlink" Target="https://drive.google.com/file/d/1F8ekPUN7rbMdV3RVTRivPrC2QUEvbnJL/view" TargetMode="External"/><Relationship Id="rId9" Type="http://schemas.openxmlformats.org/officeDocument/2006/relationships/image" Target="../media/image41.png"/><Relationship Id="rId10" Type="http://schemas.openxmlformats.org/officeDocument/2006/relationships/hyperlink" Target="http://archive.bridgesmathart.org/2018/bridges2018-359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vsrpgzek" TargetMode="External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hyperlink" Target="https://www.geogebra.org/m/xzdjec5p" TargetMode="External"/><Relationship Id="rId6" Type="http://schemas.openxmlformats.org/officeDocument/2006/relationships/hyperlink" Target="http://3dp.rocks" TargetMode="External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-381000" y="1693100"/>
            <a:ext cx="9817100" cy="1507300"/>
          </a:xfrm>
        </p:spPr>
        <p:txBody>
          <a:bodyPr/>
          <a:lstStyle/>
          <a:p>
            <a:pPr algn="ctr"/>
            <a:r>
              <a:rPr lang="de-AT" sz="3600" dirty="0" smtClean="0">
                <a:latin typeface="Avenir Next Condensed Demi Bold"/>
                <a:cs typeface="Avenir Next Condensed Demi Bold"/>
              </a:rPr>
              <a:t>CREATIVITY AND COMPUTATIONAL THINKING               THROUGH THE GAME DESIGN</a:t>
            </a:r>
            <a:endParaRPr lang="de-AT" sz="3600" dirty="0">
              <a:latin typeface="Avenir Next Condensed Demi Bold"/>
              <a:cs typeface="Avenir Next Condensed Demi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2594" y="6556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el 5"/>
          <p:cNvSpPr txBox="1">
            <a:spLocks/>
          </p:cNvSpPr>
          <p:nvPr/>
        </p:nvSpPr>
        <p:spPr>
          <a:xfrm>
            <a:off x="509524" y="2684624"/>
            <a:ext cx="8270257" cy="396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2400" b="1" dirty="0" smtClean="0">
                <a:solidFill>
                  <a:schemeClr val="accent1"/>
                </a:solidFill>
              </a:rPr>
              <a:t>COMBINING PHYSICAL &amp; DIGITAL RESOURCES</a:t>
            </a:r>
            <a:endParaRPr lang="de-AT" sz="2400" b="1" dirty="0">
              <a:solidFill>
                <a:schemeClr val="accent1"/>
              </a:solidFill>
            </a:endParaRPr>
          </a:p>
        </p:txBody>
      </p:sp>
      <p:sp>
        <p:nvSpPr>
          <p:cNvPr id="38" name="Titel 5"/>
          <p:cNvSpPr txBox="1">
            <a:spLocks/>
          </p:cNvSpPr>
          <p:nvPr/>
        </p:nvSpPr>
        <p:spPr>
          <a:xfrm>
            <a:off x="819150" y="1588344"/>
            <a:ext cx="6067425" cy="396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AT" sz="1200" dirty="0">
              <a:solidFill>
                <a:srgbClr val="FF0000"/>
              </a:solidFill>
            </a:endParaRPr>
          </a:p>
        </p:txBody>
      </p:sp>
      <p:sp>
        <p:nvSpPr>
          <p:cNvPr id="40" name="Textplatzhalter 7"/>
          <p:cNvSpPr txBox="1">
            <a:spLocks/>
          </p:cNvSpPr>
          <p:nvPr/>
        </p:nvSpPr>
        <p:spPr>
          <a:xfrm>
            <a:off x="2696490" y="3417663"/>
            <a:ext cx="3528966" cy="2891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800"/>
              </a:spcBef>
              <a:buSzPct val="90000"/>
              <a:buFont typeface="Wingdings 2" panose="05020102010507070707" pitchFamily="18" charset="2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000" indent="0" algn="l" defTabSz="914400" rtl="0" eaLnBrk="1" latinLnBrk="0" hangingPunct="1">
              <a:lnSpc>
                <a:spcPts val="1000"/>
              </a:lnSpc>
              <a:spcBef>
                <a:spcPts val="0"/>
              </a:spcBef>
              <a:buSzPct val="90000"/>
              <a:buFont typeface="Wingdings 2" panose="05020102010507070707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indent="0" algn="l" defTabSz="914400" rtl="0" eaLnBrk="1" latinLnBrk="0" hangingPunct="1">
              <a:lnSpc>
                <a:spcPts val="1000"/>
              </a:lnSpc>
              <a:spcBef>
                <a:spcPts val="0"/>
              </a:spcBef>
              <a:buFont typeface="Wingdings 2" panose="05020102010507070707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000" indent="0" algn="l" defTabSz="914400" rtl="0" eaLnBrk="1" latinLnBrk="0" hangingPunct="1">
              <a:lnSpc>
                <a:spcPts val="1000"/>
              </a:lnSpc>
              <a:spcBef>
                <a:spcPts val="0"/>
              </a:spcBef>
              <a:buFont typeface="Wingdings 2" panose="05020102010507070707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0" algn="l" defTabSz="914400" rtl="0" eaLnBrk="1" latinLnBrk="0" hangingPunct="1">
              <a:lnSpc>
                <a:spcPts val="1000"/>
              </a:lnSpc>
              <a:spcBef>
                <a:spcPts val="0"/>
              </a:spcBef>
              <a:buFont typeface="Wingdings 2" panose="05020102010507070707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000" dirty="0" smtClean="0"/>
              <a:t>Diego Lieban</a:t>
            </a:r>
            <a:endParaRPr lang="de-AT" sz="2000" dirty="0"/>
          </a:p>
        </p:txBody>
      </p:sp>
      <p:sp>
        <p:nvSpPr>
          <p:cNvPr id="34" name="Titel 5"/>
          <p:cNvSpPr txBox="1">
            <a:spLocks/>
          </p:cNvSpPr>
          <p:nvPr/>
        </p:nvSpPr>
        <p:spPr>
          <a:xfrm>
            <a:off x="202306" y="4623853"/>
            <a:ext cx="3335661" cy="6153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de-AT" sz="3200" dirty="0">
              <a:latin typeface="Avenir Next Condensed Demi Bold"/>
              <a:cs typeface="Avenir Next Condensed Demi 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0399" y="3629902"/>
            <a:ext cx="3289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dirty="0" smtClean="0">
                <a:solidFill>
                  <a:srgbClr val="7F7F7F"/>
                </a:solidFill>
              </a:rPr>
              <a:t>Linz, Austria</a:t>
            </a:r>
            <a:r>
              <a:rPr lang="en-US" dirty="0" smtClean="0">
                <a:solidFill>
                  <a:srgbClr val="7F7F7F"/>
                </a:solidFill>
              </a:rPr>
              <a:t> - </a:t>
            </a:r>
            <a:r>
              <a:rPr lang="de-AT" dirty="0" smtClean="0">
                <a:solidFill>
                  <a:srgbClr val="7F7F7F"/>
                </a:solidFill>
              </a:rPr>
              <a:t>November 2019</a:t>
            </a:r>
            <a:endParaRPr lang="de-AT" dirty="0">
              <a:solidFill>
                <a:srgbClr val="7F7F7F"/>
              </a:solidFill>
            </a:endParaRPr>
          </a:p>
        </p:txBody>
      </p:sp>
      <p:pic>
        <p:nvPicPr>
          <p:cNvPr id="7" name="Picture 6" descr="Screen Shot 2019-11-06 at 17.57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690">
            <a:off x="6518158" y="3936033"/>
            <a:ext cx="2113558" cy="2625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penta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75" y="4240109"/>
            <a:ext cx="2082367" cy="21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7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0000" y="1080000"/>
            <a:ext cx="7547179" cy="938696"/>
          </a:xfrm>
        </p:spPr>
        <p:txBody>
          <a:bodyPr/>
          <a:lstStyle/>
          <a:p>
            <a:r>
              <a:rPr lang="de-AT" dirty="0" smtClean="0"/>
              <a:t>CHALLENGING x INSPIRING</a:t>
            </a:r>
            <a:endParaRPr lang="de-AT" dirty="0"/>
          </a:p>
        </p:txBody>
      </p:sp>
      <p:sp>
        <p:nvSpPr>
          <p:cNvPr id="5" name="Titel 5"/>
          <p:cNvSpPr txBox="1">
            <a:spLocks/>
          </p:cNvSpPr>
          <p:nvPr/>
        </p:nvSpPr>
        <p:spPr>
          <a:xfrm>
            <a:off x="720000" y="1548000"/>
            <a:ext cx="8295012" cy="396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2400" dirty="0" smtClean="0">
                <a:solidFill>
                  <a:schemeClr val="accent1"/>
                </a:solidFill>
              </a:rPr>
              <a:t>MOTIVATING THE AUDIENCE AS A FIRST STEP</a:t>
            </a:r>
            <a:endParaRPr lang="de-AT" sz="2400" baseline="30000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696" y="2564851"/>
            <a:ext cx="43363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Joaquim</a:t>
            </a:r>
            <a:r>
              <a:rPr lang="en-US" sz="3200" dirty="0" smtClean="0"/>
              <a:t> </a:t>
            </a:r>
            <a:r>
              <a:rPr lang="en-US" sz="3200" dirty="0"/>
              <a:t>Serra: "Mathematics has to be treated as a game or challenge to be </a:t>
            </a:r>
            <a:r>
              <a:rPr lang="en-US" sz="3200" dirty="0" smtClean="0"/>
              <a:t>stimulating."</a:t>
            </a:r>
            <a:endParaRPr lang="en-US" sz="3200" dirty="0"/>
          </a:p>
        </p:txBody>
      </p:sp>
      <p:pic>
        <p:nvPicPr>
          <p:cNvPr id="7" name="Picture 6" descr="Screen Shot 2019-11-05 at 02.41.53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872">
            <a:off x="4699633" y="2179547"/>
            <a:ext cx="3407239" cy="3776010"/>
          </a:xfrm>
          <a:prstGeom prst="rect">
            <a:avLst/>
          </a:prstGeom>
        </p:spPr>
      </p:pic>
      <p:sp>
        <p:nvSpPr>
          <p:cNvPr id="11" name="Titel 3"/>
          <p:cNvSpPr txBox="1">
            <a:spLocks/>
          </p:cNvSpPr>
          <p:nvPr/>
        </p:nvSpPr>
        <p:spPr>
          <a:xfrm>
            <a:off x="1094208" y="5139800"/>
            <a:ext cx="5537153" cy="9386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AT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16175" y="6078360"/>
            <a:ext cx="15648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2"/>
              </a:rPr>
              <a:t>SOURCE (IN SPANISH)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94960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0000" y="1080000"/>
            <a:ext cx="7241009" cy="462270"/>
          </a:xfrm>
        </p:spPr>
        <p:txBody>
          <a:bodyPr/>
          <a:lstStyle/>
          <a:p>
            <a:r>
              <a:rPr lang="de-AT" dirty="0" smtClean="0"/>
              <a:t>CHALLENGE 1</a:t>
            </a:r>
            <a:endParaRPr lang="de-AT" dirty="0"/>
          </a:p>
        </p:txBody>
      </p:sp>
      <p:sp>
        <p:nvSpPr>
          <p:cNvPr id="9" name="Titel 5"/>
          <p:cNvSpPr txBox="1">
            <a:spLocks/>
          </p:cNvSpPr>
          <p:nvPr/>
        </p:nvSpPr>
        <p:spPr>
          <a:xfrm>
            <a:off x="720000" y="1548000"/>
            <a:ext cx="8034200" cy="396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2400" b="1" dirty="0" smtClean="0">
                <a:solidFill>
                  <a:schemeClr val="accent1"/>
                </a:solidFill>
              </a:rPr>
              <a:t>WIZARD BLOCKS GAME</a:t>
            </a:r>
            <a:endParaRPr lang="de-AT" sz="2400" b="1" dirty="0">
              <a:solidFill>
                <a:schemeClr val="accent1"/>
              </a:solidFill>
            </a:endParaRPr>
          </a:p>
        </p:txBody>
      </p:sp>
      <p:pic>
        <p:nvPicPr>
          <p:cNvPr id="2" name="Picture 1" descr="Screen Shot 2019-11-05 at 01.41.36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22" y="2167819"/>
            <a:ext cx="4082269" cy="3691317"/>
          </a:xfrm>
          <a:prstGeom prst="rect">
            <a:avLst/>
          </a:prstGeom>
          <a:effectLst>
            <a:outerShdw blurRad="38100" dist="38100" dir="5400000" sx="101000" sy="101000" algn="tl" rotWithShape="0">
              <a:schemeClr val="bg1">
                <a:lumMod val="50000"/>
                <a:alpha val="55000"/>
              </a:schemeClr>
            </a:outerShdw>
          </a:effectLst>
        </p:spPr>
      </p:pic>
      <p:pic>
        <p:nvPicPr>
          <p:cNvPr id="3" name="Picture 2" descr="wizard-blocks-game-original-2019-version-5_b19caca7-00e9-4f1d-9735-3f688a6febd5_720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13" y="1841583"/>
            <a:ext cx="3356532" cy="33565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36937" y="5897947"/>
            <a:ext cx="6513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INITIAL REFERENCE: </a:t>
            </a:r>
            <a:r>
              <a:rPr lang="en-US" dirty="0" smtClean="0">
                <a:solidFill>
                  <a:srgbClr val="7F7F7F"/>
                </a:solidFill>
                <a:hlinkClick r:id="rId5"/>
              </a:rPr>
              <a:t>Creating Painting Puzzles</a:t>
            </a:r>
            <a:r>
              <a:rPr lang="en-US" dirty="0" smtClean="0">
                <a:solidFill>
                  <a:srgbClr val="7F7F7F"/>
                </a:solidFill>
              </a:rPr>
              <a:t> (</a:t>
            </a:r>
            <a:r>
              <a:rPr lang="en-US" dirty="0" err="1" smtClean="0">
                <a:solidFill>
                  <a:srgbClr val="7F7F7F"/>
                </a:solidFill>
              </a:rPr>
              <a:t>GeoGebra</a:t>
            </a:r>
            <a:r>
              <a:rPr lang="en-US" dirty="0">
                <a:solidFill>
                  <a:srgbClr val="7F7F7F"/>
                </a:solidFill>
              </a:rPr>
              <a:t>)</a:t>
            </a:r>
            <a:endParaRPr lang="de-AT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57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0000" y="1080000"/>
            <a:ext cx="7241009" cy="462270"/>
          </a:xfrm>
        </p:spPr>
        <p:txBody>
          <a:bodyPr/>
          <a:lstStyle/>
          <a:p>
            <a:r>
              <a:rPr lang="de-AT" dirty="0" smtClean="0"/>
              <a:t>CHALLENGE 2</a:t>
            </a:r>
            <a:endParaRPr lang="de-AT" dirty="0"/>
          </a:p>
        </p:txBody>
      </p:sp>
      <p:sp>
        <p:nvSpPr>
          <p:cNvPr id="9" name="Titel 5"/>
          <p:cNvSpPr txBox="1">
            <a:spLocks/>
          </p:cNvSpPr>
          <p:nvPr/>
        </p:nvSpPr>
        <p:spPr>
          <a:xfrm>
            <a:off x="720000" y="1548000"/>
            <a:ext cx="8034200" cy="396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2400" b="1" dirty="0" smtClean="0">
                <a:solidFill>
                  <a:schemeClr val="accent1"/>
                </a:solidFill>
              </a:rPr>
              <a:t>TRUCHET</a:t>
            </a:r>
            <a:endParaRPr lang="de-AT" sz="2400" b="1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990" y="4038150"/>
            <a:ext cx="2510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INITIAL REFERENCE</a:t>
            </a:r>
            <a:r>
              <a:rPr lang="en-US" dirty="0" smtClean="0">
                <a:solidFill>
                  <a:srgbClr val="7F7F7F"/>
                </a:solidFill>
              </a:rPr>
              <a:t>:</a:t>
            </a:r>
            <a:endParaRPr lang="de-AT" dirty="0">
              <a:solidFill>
                <a:srgbClr val="7F7F7F"/>
              </a:solidFill>
            </a:endParaRPr>
          </a:p>
        </p:txBody>
      </p:sp>
      <p:pic>
        <p:nvPicPr>
          <p:cNvPr id="5" name="Picture 4" descr="IMG_253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8440">
            <a:off x="334018" y="2068647"/>
            <a:ext cx="2363233" cy="1772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IMG_258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9935">
            <a:off x="2375499" y="2978604"/>
            <a:ext cx="2510643" cy="1882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Macintosh HD:Users:diegolieban:Desktop:Screen Shot 2019-08-29 at 14.30.27.p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3880">
            <a:off x="4192110" y="510182"/>
            <a:ext cx="3229379" cy="337642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2119" y="4264956"/>
            <a:ext cx="2412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7F7F7F"/>
                </a:solidFill>
                <a:hlinkClick r:id="rId4"/>
              </a:rPr>
              <a:t>Truchet 3x3 (GeoGebra)</a:t>
            </a:r>
            <a:endParaRPr lang="de-AT" sz="1600" dirty="0">
              <a:solidFill>
                <a:srgbClr val="7F7F7F"/>
              </a:solidFill>
            </a:endParaRPr>
          </a:p>
        </p:txBody>
      </p:sp>
      <p:pic>
        <p:nvPicPr>
          <p:cNvPr id="3" name="Picture 2" descr="Screen Shot 2019-11-06 at 09.25.5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567">
            <a:off x="4872669" y="3770045"/>
            <a:ext cx="2708563" cy="2637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84538" y="4627842"/>
            <a:ext cx="2647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EXTRA REFERENCES:</a:t>
            </a:r>
            <a:endParaRPr lang="de-AT" dirty="0">
              <a:solidFill>
                <a:srgbClr val="7F7F7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3869" y="4876300"/>
            <a:ext cx="1633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7"/>
              </a:rPr>
              <a:t>tinkercad model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50475" y="5137125"/>
            <a:ext cx="175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8"/>
              </a:rPr>
              <a:t>tiles (game rules)</a:t>
            </a:r>
            <a:endParaRPr lang="en-US" sz="1600" dirty="0"/>
          </a:p>
        </p:txBody>
      </p:sp>
      <p:pic>
        <p:nvPicPr>
          <p:cNvPr id="8" name="Picture 7" descr="Truchet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219" y="1474888"/>
            <a:ext cx="2575724" cy="2913776"/>
          </a:xfrm>
          <a:prstGeom prst="rect">
            <a:avLst/>
          </a:prstGeom>
          <a:effectLst>
            <a:outerShdw blurRad="38100" dist="38100" dir="5400000" sx="101000" sy="101000" algn="tl" rotWithShape="0">
              <a:srgbClr val="000000">
                <a:alpha val="5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46362" y="5409290"/>
            <a:ext cx="1959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10"/>
              </a:rPr>
              <a:t>BRIDGES PAPER I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01006" y="5681454"/>
            <a:ext cx="2016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11"/>
              </a:rPr>
              <a:t>BRIDGES PAPER II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3682954" y="6379211"/>
            <a:ext cx="3148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Can you read the message?</a:t>
            </a:r>
            <a:endParaRPr lang="de-AT" dirty="0">
              <a:solidFill>
                <a:srgbClr val="7F7F7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4313" y="5953619"/>
            <a:ext cx="2073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12"/>
              </a:rPr>
              <a:t>BRIDGES PAPER III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-3" y="6418567"/>
            <a:ext cx="2628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13"/>
              </a:rPr>
              <a:t>BEAVER RUN/MOMATH II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45360" y="6180422"/>
            <a:ext cx="2571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13"/>
              </a:rPr>
              <a:t>BEAVER RUN/MOMATH 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5133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2594" y="6556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43605" y="5258503"/>
            <a:ext cx="9147811" cy="569297"/>
            <a:chOff x="185322" y="5302346"/>
            <a:chExt cx="9147811" cy="569297"/>
          </a:xfrm>
        </p:grpSpPr>
        <p:sp>
          <p:nvSpPr>
            <p:cNvPr id="15" name="Titel 5"/>
            <p:cNvSpPr txBox="1">
              <a:spLocks/>
            </p:cNvSpPr>
            <p:nvPr/>
          </p:nvSpPr>
          <p:spPr>
            <a:xfrm rot="20700000">
              <a:off x="1245572" y="5338241"/>
              <a:ext cx="1638457" cy="39304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83000"/>
                </a:lnSpc>
                <a:spcBef>
                  <a:spcPct val="0"/>
                </a:spcBef>
                <a:buNone/>
                <a:defRPr sz="3000" kern="1200" cap="all" baseline="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AT" sz="2300" b="1" dirty="0">
                  <a:latin typeface="Rockwell"/>
                  <a:cs typeface="Rockwell"/>
                </a:rPr>
                <a:t>MAKING</a:t>
              </a:r>
              <a:r>
                <a:rPr lang="de-AT" sz="2300" dirty="0" smtClean="0">
                  <a:latin typeface="Rockwell"/>
                  <a:cs typeface="Rockwell"/>
                </a:rPr>
                <a:t/>
              </a:r>
              <a:br>
                <a:rPr lang="de-AT" sz="2300" dirty="0" smtClean="0">
                  <a:latin typeface="Rockwell"/>
                  <a:cs typeface="Rockwell"/>
                </a:rPr>
              </a:br>
              <a:endParaRPr lang="de-AT" sz="2300" dirty="0">
                <a:latin typeface="Rockwell"/>
                <a:cs typeface="Rockwell"/>
              </a:endParaRPr>
            </a:p>
          </p:txBody>
        </p:sp>
        <p:sp>
          <p:nvSpPr>
            <p:cNvPr id="16" name="Titel 5"/>
            <p:cNvSpPr txBox="1">
              <a:spLocks/>
            </p:cNvSpPr>
            <p:nvPr/>
          </p:nvSpPr>
          <p:spPr>
            <a:xfrm rot="20700000">
              <a:off x="1976177" y="5354574"/>
              <a:ext cx="2034931" cy="40747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83000"/>
                </a:lnSpc>
                <a:spcBef>
                  <a:spcPct val="0"/>
                </a:spcBef>
                <a:buNone/>
                <a:defRPr sz="3000" kern="1200" cap="all" baseline="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AT" sz="2300" b="1" dirty="0" smtClean="0">
                  <a:latin typeface="Rockwell"/>
                  <a:cs typeface="Rockwell"/>
                </a:rPr>
                <a:t>THINKING</a:t>
              </a:r>
              <a:r>
                <a:rPr lang="de-AT" sz="2400" dirty="0" smtClean="0">
                  <a:latin typeface="Rockwell"/>
                  <a:cs typeface="Rockwell"/>
                </a:rPr>
                <a:t/>
              </a:r>
              <a:br>
                <a:rPr lang="de-AT" sz="2400" dirty="0" smtClean="0">
                  <a:latin typeface="Rockwell"/>
                  <a:cs typeface="Rockwell"/>
                </a:rPr>
              </a:br>
              <a:endParaRPr lang="de-AT" sz="2400" dirty="0">
                <a:latin typeface="Rockwell"/>
                <a:cs typeface="Rockwell"/>
              </a:endParaRPr>
            </a:p>
          </p:txBody>
        </p:sp>
        <p:sp>
          <p:nvSpPr>
            <p:cNvPr id="17" name="Titel 5"/>
            <p:cNvSpPr txBox="1">
              <a:spLocks/>
            </p:cNvSpPr>
            <p:nvPr/>
          </p:nvSpPr>
          <p:spPr>
            <a:xfrm rot="20700000">
              <a:off x="185322" y="5310620"/>
              <a:ext cx="1873624" cy="50106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83000"/>
                </a:lnSpc>
                <a:spcBef>
                  <a:spcPct val="0"/>
                </a:spcBef>
                <a:buNone/>
                <a:defRPr sz="3000" kern="1200" cap="all" baseline="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AT" sz="2300" b="1" dirty="0" smtClean="0">
                  <a:latin typeface="Rockwell"/>
                  <a:cs typeface="Rockwell"/>
                </a:rPr>
                <a:t>PLAYING</a:t>
              </a:r>
              <a:r>
                <a:rPr lang="de-AT" sz="2400" dirty="0" smtClean="0">
                  <a:latin typeface="Rockwell"/>
                  <a:cs typeface="Rockwell"/>
                </a:rPr>
                <a:t/>
              </a:r>
              <a:br>
                <a:rPr lang="de-AT" sz="2400" dirty="0" smtClean="0">
                  <a:latin typeface="Rockwell"/>
                  <a:cs typeface="Rockwell"/>
                </a:rPr>
              </a:br>
              <a:endParaRPr lang="de-AT" sz="2400" dirty="0">
                <a:latin typeface="Rockwell"/>
                <a:cs typeface="Rockwell"/>
              </a:endParaRPr>
            </a:p>
          </p:txBody>
        </p:sp>
        <p:sp>
          <p:nvSpPr>
            <p:cNvPr id="18" name="Titel 5"/>
            <p:cNvSpPr txBox="1">
              <a:spLocks/>
            </p:cNvSpPr>
            <p:nvPr/>
          </p:nvSpPr>
          <p:spPr>
            <a:xfrm rot="20700000">
              <a:off x="2966458" y="5303646"/>
              <a:ext cx="2005184" cy="50106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83000"/>
                </a:lnSpc>
                <a:spcBef>
                  <a:spcPct val="0"/>
                </a:spcBef>
                <a:buNone/>
                <a:defRPr sz="3000" kern="1200" cap="all" baseline="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AT" sz="2300" b="1" dirty="0" smtClean="0">
                  <a:latin typeface="Rockwell"/>
                  <a:cs typeface="Rockwell"/>
                </a:rPr>
                <a:t>ADAPTING</a:t>
              </a:r>
              <a:r>
                <a:rPr lang="de-AT" dirty="0" smtClean="0">
                  <a:latin typeface="Rockwell"/>
                  <a:cs typeface="Rockwell"/>
                </a:rPr>
                <a:t/>
              </a:r>
              <a:br>
                <a:rPr lang="de-AT" dirty="0" smtClean="0">
                  <a:latin typeface="Rockwell"/>
                  <a:cs typeface="Rockwell"/>
                </a:rPr>
              </a:br>
              <a:endParaRPr lang="de-AT" dirty="0">
                <a:latin typeface="Rockwell"/>
                <a:cs typeface="Rockwell"/>
              </a:endParaRPr>
            </a:p>
          </p:txBody>
        </p:sp>
        <p:sp>
          <p:nvSpPr>
            <p:cNvPr id="19" name="Titel 5"/>
            <p:cNvSpPr txBox="1">
              <a:spLocks/>
            </p:cNvSpPr>
            <p:nvPr/>
          </p:nvSpPr>
          <p:spPr>
            <a:xfrm rot="20700000">
              <a:off x="4328485" y="5302346"/>
              <a:ext cx="1827953" cy="50106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83000"/>
                </a:lnSpc>
                <a:spcBef>
                  <a:spcPct val="0"/>
                </a:spcBef>
                <a:buNone/>
                <a:defRPr sz="3000" kern="1200" cap="all" baseline="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AT" sz="2300" b="1" dirty="0" smtClean="0">
                  <a:latin typeface="Rockwell"/>
                  <a:cs typeface="Rockwell"/>
                </a:rPr>
                <a:t>TESTING</a:t>
              </a:r>
              <a:r>
                <a:rPr lang="de-AT" sz="2400" dirty="0" smtClean="0">
                  <a:latin typeface="Rockwell"/>
                  <a:cs typeface="Rockwell"/>
                </a:rPr>
                <a:t/>
              </a:r>
              <a:br>
                <a:rPr lang="de-AT" sz="2400" dirty="0" smtClean="0">
                  <a:latin typeface="Rockwell"/>
                  <a:cs typeface="Rockwell"/>
                </a:rPr>
              </a:br>
              <a:endParaRPr lang="de-AT" sz="2400" dirty="0">
                <a:latin typeface="Rockwell"/>
                <a:cs typeface="Rockwell"/>
              </a:endParaRPr>
            </a:p>
          </p:txBody>
        </p:sp>
        <p:sp>
          <p:nvSpPr>
            <p:cNvPr id="20" name="Titel 5"/>
            <p:cNvSpPr txBox="1">
              <a:spLocks/>
            </p:cNvSpPr>
            <p:nvPr/>
          </p:nvSpPr>
          <p:spPr>
            <a:xfrm rot="20700000">
              <a:off x="5150543" y="5348323"/>
              <a:ext cx="1904680" cy="50106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83000"/>
                </a:lnSpc>
                <a:spcBef>
                  <a:spcPct val="0"/>
                </a:spcBef>
                <a:buNone/>
                <a:defRPr sz="3000" kern="1200" cap="all" baseline="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AT" sz="2300" b="1" dirty="0" smtClean="0">
                  <a:latin typeface="Rockwell"/>
                  <a:cs typeface="Rockwell"/>
                </a:rPr>
                <a:t>REFINING</a:t>
              </a:r>
              <a:r>
                <a:rPr lang="de-AT" sz="2400" dirty="0" smtClean="0">
                  <a:latin typeface="Rockwell"/>
                  <a:cs typeface="Rockwell"/>
                </a:rPr>
                <a:t/>
              </a:r>
              <a:br>
                <a:rPr lang="de-AT" sz="2400" dirty="0" smtClean="0">
                  <a:latin typeface="Rockwell"/>
                  <a:cs typeface="Rockwell"/>
                </a:rPr>
              </a:br>
              <a:endParaRPr lang="de-AT" sz="2400" dirty="0">
                <a:latin typeface="Rockwell"/>
                <a:cs typeface="Rockwell"/>
              </a:endParaRPr>
            </a:p>
          </p:txBody>
        </p:sp>
        <p:sp>
          <p:nvSpPr>
            <p:cNvPr id="21" name="Titel 5"/>
            <p:cNvSpPr txBox="1">
              <a:spLocks/>
            </p:cNvSpPr>
            <p:nvPr/>
          </p:nvSpPr>
          <p:spPr>
            <a:xfrm rot="20700000">
              <a:off x="6121611" y="5370577"/>
              <a:ext cx="1964937" cy="50106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83000"/>
                </a:lnSpc>
                <a:spcBef>
                  <a:spcPct val="0"/>
                </a:spcBef>
                <a:buNone/>
                <a:defRPr sz="3000" kern="1200" cap="all" baseline="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AT" sz="2300" b="1" dirty="0" smtClean="0">
                  <a:latin typeface="Rockwell"/>
                  <a:cs typeface="Rockwell"/>
                </a:rPr>
                <a:t>CREATING</a:t>
              </a:r>
              <a:r>
                <a:rPr lang="de-AT" sz="2400" dirty="0" smtClean="0">
                  <a:latin typeface="Rockwell"/>
                  <a:cs typeface="Rockwell"/>
                </a:rPr>
                <a:t/>
              </a:r>
              <a:br>
                <a:rPr lang="de-AT" sz="2400" dirty="0" smtClean="0">
                  <a:latin typeface="Rockwell"/>
                  <a:cs typeface="Rockwell"/>
                </a:rPr>
              </a:br>
              <a:endParaRPr lang="de-AT" sz="2400" dirty="0">
                <a:latin typeface="Rockwell"/>
                <a:cs typeface="Rockwell"/>
              </a:endParaRPr>
            </a:p>
          </p:txBody>
        </p:sp>
        <p:sp>
          <p:nvSpPr>
            <p:cNvPr id="22" name="Titel 5"/>
            <p:cNvSpPr txBox="1">
              <a:spLocks/>
            </p:cNvSpPr>
            <p:nvPr/>
          </p:nvSpPr>
          <p:spPr>
            <a:xfrm rot="20700000">
              <a:off x="7183083" y="5347088"/>
              <a:ext cx="2150050" cy="50106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83000"/>
                </a:lnSpc>
                <a:spcBef>
                  <a:spcPct val="0"/>
                </a:spcBef>
                <a:buNone/>
                <a:defRPr sz="3000" kern="1200" cap="all" baseline="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AT" sz="2300" b="1" dirty="0" smtClean="0">
                  <a:latin typeface="Rockwell"/>
                  <a:cs typeface="Rockwell"/>
                </a:rPr>
                <a:t>LEARNING</a:t>
              </a:r>
              <a:r>
                <a:rPr lang="de-AT" sz="2400" dirty="0" smtClean="0">
                  <a:latin typeface="Rockwell"/>
                  <a:cs typeface="Rockwell"/>
                </a:rPr>
                <a:t/>
              </a:r>
              <a:br>
                <a:rPr lang="de-AT" sz="2400" dirty="0" smtClean="0">
                  <a:latin typeface="Rockwell"/>
                  <a:cs typeface="Rockwell"/>
                </a:rPr>
              </a:br>
              <a:endParaRPr lang="de-AT" sz="2400" dirty="0">
                <a:latin typeface="Rockwell"/>
                <a:cs typeface="Rockwell"/>
              </a:endParaRPr>
            </a:p>
          </p:txBody>
        </p:sp>
      </p:grpSp>
      <p:pic>
        <p:nvPicPr>
          <p:cNvPr id="7" name="Picture 6" descr="frame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542">
            <a:off x="6469389" y="1566322"/>
            <a:ext cx="1872000" cy="1872000"/>
          </a:xfrm>
          <a:prstGeom prst="rect">
            <a:avLst/>
          </a:prstGeom>
          <a:solidFill>
            <a:srgbClr val="FFFFFF">
              <a:shade val="85000"/>
            </a:srgbClr>
          </a:solidFill>
          <a:ln w="317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 rot="21408815">
            <a:off x="476266" y="1031957"/>
            <a:ext cx="3972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400" b="1" cap="all" dirty="0">
                <a:solidFill>
                  <a:schemeClr val="accent2"/>
                </a:solidFill>
                <a:latin typeface="Rockwell"/>
                <a:ea typeface="+mj-ea"/>
                <a:cs typeface="Rockwell"/>
              </a:rPr>
              <a:t>THANK YOU</a:t>
            </a:r>
            <a:endParaRPr lang="en-US" sz="4400" b="1" cap="all" dirty="0">
              <a:solidFill>
                <a:schemeClr val="accent2"/>
              </a:solidFill>
              <a:latin typeface="Rockwell"/>
              <a:ea typeface="+mj-ea"/>
              <a:cs typeface="Rockwell"/>
            </a:endParaRPr>
          </a:p>
        </p:txBody>
      </p:sp>
      <p:sp>
        <p:nvSpPr>
          <p:cNvPr id="9" name="Rectangle 8"/>
          <p:cNvSpPr/>
          <p:nvPr/>
        </p:nvSpPr>
        <p:spPr>
          <a:xfrm rot="320058">
            <a:off x="6269965" y="3394979"/>
            <a:ext cx="2069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000" dirty="0" smtClean="0">
                <a:solidFill>
                  <a:schemeClr val="accent5">
                    <a:lumMod val="50000"/>
                  </a:schemeClr>
                </a:solidFill>
                <a:latin typeface="Avenir Next Condensed Demi Bold"/>
                <a:cs typeface="Avenir Next Condensed Demi Bold"/>
              </a:rPr>
              <a:t>DISSECTING A CUBE</a:t>
            </a:r>
            <a:endParaRPr lang="de-AT" sz="2000" dirty="0">
              <a:solidFill>
                <a:schemeClr val="accent5">
                  <a:lumMod val="50000"/>
                </a:schemeClr>
              </a:solidFill>
              <a:latin typeface="Avenir Next Condensed Demi Bold"/>
              <a:cs typeface="Avenir Next Condensed Demi Bold"/>
            </a:endParaRPr>
          </a:p>
        </p:txBody>
      </p:sp>
      <p:pic>
        <p:nvPicPr>
          <p:cNvPr id="23" name="Picture 22" descr="Macintosh HD:Users:diegolieban:Desktop:COOL.pn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000">
            <a:off x="801068" y="2191283"/>
            <a:ext cx="1839180" cy="1872000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>
            <a:outerShdw blurRad="38100" dist="38100" dir="5400000" sx="101000" sy="101000" algn="tl" rotWithShape="0">
              <a:schemeClr val="bg1">
                <a:lumMod val="50000"/>
                <a:alpha val="55000"/>
              </a:schemeClr>
            </a:outerShdw>
          </a:effectLst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24" name="Rectangle 23"/>
          <p:cNvSpPr/>
          <p:nvPr/>
        </p:nvSpPr>
        <p:spPr>
          <a:xfrm rot="20994029">
            <a:off x="748316" y="4020862"/>
            <a:ext cx="24646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000" dirty="0" smtClean="0">
                <a:solidFill>
                  <a:schemeClr val="accent5">
                    <a:lumMod val="50000"/>
                  </a:schemeClr>
                </a:solidFill>
                <a:latin typeface="Avenir Next Condensed Demi Bold"/>
                <a:cs typeface="Avenir Next Condensed Demi Bold"/>
              </a:rPr>
              <a:t>3D PRINTING IN THE SCHOOL</a:t>
            </a:r>
          </a:p>
          <a:p>
            <a:pPr algn="ctr"/>
            <a:r>
              <a:rPr lang="de-AT" sz="2000" dirty="0" smtClean="0">
                <a:solidFill>
                  <a:schemeClr val="accent5">
                    <a:lumMod val="50000"/>
                  </a:schemeClr>
                </a:solidFill>
                <a:latin typeface="Avenir Next Condensed Demi Bold"/>
                <a:cs typeface="Avenir Next Condensed Demi Bold"/>
              </a:rPr>
              <a:t>CAN BE COOL</a:t>
            </a:r>
            <a:r>
              <a:rPr lang="de-AT" sz="2000" dirty="0" smtClean="0">
                <a:solidFill>
                  <a:schemeClr val="accent5">
                    <a:lumMod val="50000"/>
                  </a:schemeClr>
                </a:solidFill>
                <a:latin typeface="Avenir Next Condensed Demi Bold"/>
                <a:cs typeface="Avenir Next Condensed Demi Bold"/>
              </a:rPr>
              <a:t> </a:t>
            </a:r>
            <a:endParaRPr lang="de-AT" sz="2000" dirty="0">
              <a:solidFill>
                <a:schemeClr val="accent5">
                  <a:lumMod val="50000"/>
                </a:schemeClr>
              </a:solidFill>
              <a:latin typeface="Avenir Next Condensed Demi Bold"/>
              <a:cs typeface="Avenir Next Condensed Demi Bold"/>
            </a:endParaRPr>
          </a:p>
        </p:txBody>
      </p:sp>
      <p:pic>
        <p:nvPicPr>
          <p:cNvPr id="25" name="Picture 24" descr="Macintosh HD:Users:diegolieban:Desktop:QR codes:games &amp;puzzl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6196">
            <a:off x="3736408" y="1837099"/>
            <a:ext cx="1872000" cy="1872000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>
            <a:outerShdw blurRad="38100" dist="38100" dir="5400000" sx="101000" sy="101000" algn="tl" rotWithShape="0">
              <a:schemeClr val="bg1">
                <a:lumMod val="50000"/>
                <a:alpha val="55000"/>
              </a:schemeClr>
            </a:outerShdw>
          </a:effectLst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26" name="Rectangle 25"/>
          <p:cNvSpPr/>
          <p:nvPr/>
        </p:nvSpPr>
        <p:spPr>
          <a:xfrm rot="21376496">
            <a:off x="3650192" y="3756380"/>
            <a:ext cx="22164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000" dirty="0" smtClean="0">
                <a:solidFill>
                  <a:schemeClr val="accent5">
                    <a:lumMod val="50000"/>
                  </a:schemeClr>
                </a:solidFill>
                <a:latin typeface="Avenir Next Condensed Demi Bold"/>
                <a:cs typeface="Avenir Next Condensed Demi Bold"/>
              </a:rPr>
              <a:t>GAMES AND PUZZLES </a:t>
            </a:r>
          </a:p>
          <a:p>
            <a:pPr algn="ctr"/>
            <a:r>
              <a:rPr lang="de-AT" sz="2000" dirty="0" smtClean="0">
                <a:solidFill>
                  <a:schemeClr val="accent5">
                    <a:lumMod val="50000"/>
                  </a:schemeClr>
                </a:solidFill>
                <a:latin typeface="Avenir Next Condensed Demi Bold"/>
                <a:cs typeface="Avenir Next Condensed Demi Bold"/>
              </a:rPr>
              <a:t>WITH GEOGEBRA</a:t>
            </a:r>
            <a:endParaRPr lang="de-AT" sz="2000" dirty="0">
              <a:solidFill>
                <a:schemeClr val="accent5">
                  <a:lumMod val="50000"/>
                </a:schemeClr>
              </a:solidFill>
              <a:latin typeface="Avenir Next Condensed Demi Bold"/>
              <a:cs typeface="Avenir Next Condensed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249038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2594" y="6556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8" name="Titel 5"/>
          <p:cNvSpPr txBox="1">
            <a:spLocks/>
          </p:cNvSpPr>
          <p:nvPr/>
        </p:nvSpPr>
        <p:spPr>
          <a:xfrm>
            <a:off x="819150" y="1588344"/>
            <a:ext cx="6067425" cy="396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AT" sz="1200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8000" y="720000"/>
            <a:ext cx="4976460" cy="938696"/>
          </a:xfrm>
        </p:spPr>
        <p:txBody>
          <a:bodyPr/>
          <a:lstStyle/>
          <a:p>
            <a:r>
              <a:rPr lang="en-US" sz="3200" dirty="0" smtClean="0"/>
              <a:t>LOGICAL GAMES                         </a:t>
            </a:r>
            <a:r>
              <a:rPr lang="en-US" sz="2400" dirty="0">
                <a:solidFill>
                  <a:schemeClr val="accent1"/>
                </a:solidFill>
              </a:rPr>
              <a:t>FROM PLAYING TO MAKING</a:t>
            </a:r>
          </a:p>
        </p:txBody>
      </p:sp>
      <p:pic>
        <p:nvPicPr>
          <p:cNvPr id="5" name="Picture 4" descr="STEAM Educatio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9116">
            <a:off x="1485489" y="1649891"/>
            <a:ext cx="6248139" cy="4686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013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2594" y="6556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8" name="Titel 5"/>
          <p:cNvSpPr txBox="1">
            <a:spLocks/>
          </p:cNvSpPr>
          <p:nvPr/>
        </p:nvSpPr>
        <p:spPr>
          <a:xfrm>
            <a:off x="819150" y="1588344"/>
            <a:ext cx="6067425" cy="396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AT" sz="1200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8000" y="720000"/>
            <a:ext cx="7938194" cy="938696"/>
          </a:xfrm>
        </p:spPr>
        <p:txBody>
          <a:bodyPr/>
          <a:lstStyle/>
          <a:p>
            <a:r>
              <a:rPr lang="en-US" sz="3200" dirty="0" smtClean="0"/>
              <a:t>A SURPRISING STARTING POINT</a:t>
            </a:r>
            <a:br>
              <a:rPr lang="en-US" sz="3200" dirty="0" smtClean="0"/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BRIDGES CONFERENCE, 2016 - FINLAND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956" y="1902331"/>
            <a:ext cx="4216975" cy="4142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28" y="1991875"/>
            <a:ext cx="4551193" cy="39504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61531" y="5851554"/>
            <a:ext cx="9496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eworthy Light"/>
                <a:cs typeface="Noteworthy Light"/>
              </a:rPr>
              <a:t>+30k of views</a:t>
            </a:r>
          </a:p>
        </p:txBody>
      </p:sp>
      <p:sp>
        <p:nvSpPr>
          <p:cNvPr id="9" name="Rectangle 8"/>
          <p:cNvSpPr/>
          <p:nvPr/>
        </p:nvSpPr>
        <p:spPr>
          <a:xfrm>
            <a:off x="1764375" y="609965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Noteworthy Light"/>
                <a:cs typeface="Noteworthy Light"/>
              </a:rPr>
              <a:t>by Sandra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oteworthy Light"/>
                <a:cs typeface="Noteworthy Light"/>
              </a:rPr>
              <a:t>Reichenberger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Noteworthy Light"/>
                <a:cs typeface="Noteworthy Light"/>
              </a:rPr>
              <a:t> and Diego Lieban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47782" y="5784544"/>
            <a:ext cx="37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oteworthy Light"/>
                <a:cs typeface="Noteworthy Light"/>
              </a:rPr>
              <a:t>Mathematricks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eworthy Light"/>
                <a:cs typeface="Noteworthy Light"/>
              </a:rPr>
              <a:t>: Surprising and Revealing</a:t>
            </a:r>
          </a:p>
        </p:txBody>
      </p:sp>
    </p:spTree>
    <p:extLst>
      <p:ext uri="{BB962C8B-B14F-4D97-AF65-F5344CB8AC3E}">
        <p14:creationId xmlns:p14="http://schemas.microsoft.com/office/powerpoint/2010/main" val="116902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97320" y="1080000"/>
            <a:ext cx="5537153" cy="938696"/>
          </a:xfrm>
        </p:spPr>
        <p:txBody>
          <a:bodyPr/>
          <a:lstStyle/>
          <a:p>
            <a:r>
              <a:rPr lang="de-AT" dirty="0" smtClean="0"/>
              <a:t>CUSTOMIZED PUZZLES</a:t>
            </a:r>
            <a:endParaRPr lang="de-A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86" y="1913210"/>
            <a:ext cx="3480414" cy="25234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462" y="1824285"/>
            <a:ext cx="2368927" cy="27685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65" y="4297944"/>
            <a:ext cx="1825334" cy="18744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623" y="4998299"/>
            <a:ext cx="1859701" cy="18597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6328">
            <a:off x="2342233" y="4370635"/>
            <a:ext cx="2028106" cy="18928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0776" y="5057739"/>
            <a:ext cx="1762962" cy="17095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1507" y="4154040"/>
            <a:ext cx="1906105" cy="237727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0350" y="4767714"/>
            <a:ext cx="2012868" cy="2090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65705" y="1731024"/>
            <a:ext cx="2374238" cy="2464858"/>
          </a:xfrm>
          <a:prstGeom prst="rect">
            <a:avLst/>
          </a:prstGeom>
        </p:spPr>
      </p:pic>
      <p:sp>
        <p:nvSpPr>
          <p:cNvPr id="17" name="Titel 5"/>
          <p:cNvSpPr txBox="1">
            <a:spLocks/>
          </p:cNvSpPr>
          <p:nvPr/>
        </p:nvSpPr>
        <p:spPr>
          <a:xfrm>
            <a:off x="704736" y="1508554"/>
            <a:ext cx="7958747" cy="396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2400" dirty="0" smtClean="0">
                <a:solidFill>
                  <a:schemeClr val="accent1"/>
                </a:solidFill>
              </a:rPr>
              <a:t>PROMOTING DIFFERENTIATION &amp; CREATIVTY</a:t>
            </a:r>
            <a:endParaRPr lang="de-AT" sz="2400" baseline="30000" dirty="0">
              <a:solidFill>
                <a:schemeClr val="accent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1672" y="3511234"/>
            <a:ext cx="2379814" cy="2090836"/>
          </a:xfrm>
          <a:prstGeom prst="rect">
            <a:avLst/>
          </a:prstGeom>
        </p:spPr>
      </p:pic>
      <p:pic>
        <p:nvPicPr>
          <p:cNvPr id="29" name="Picture 28" descr="frame-3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6755">
            <a:off x="7455467" y="2194251"/>
            <a:ext cx="1280315" cy="1280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22289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0001" y="1080000"/>
            <a:ext cx="5834310" cy="938696"/>
          </a:xfrm>
        </p:spPr>
        <p:txBody>
          <a:bodyPr/>
          <a:lstStyle/>
          <a:p>
            <a:r>
              <a:rPr lang="de-AT" dirty="0" smtClean="0"/>
              <a:t>MERGING IDEAS</a:t>
            </a:r>
            <a:endParaRPr lang="de-AT" dirty="0"/>
          </a:p>
        </p:txBody>
      </p:sp>
      <p:sp>
        <p:nvSpPr>
          <p:cNvPr id="16" name="Titel 5"/>
          <p:cNvSpPr txBox="1">
            <a:spLocks/>
          </p:cNvSpPr>
          <p:nvPr/>
        </p:nvSpPr>
        <p:spPr>
          <a:xfrm>
            <a:off x="720000" y="1548000"/>
            <a:ext cx="8034200" cy="396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2400" b="1" dirty="0" smtClean="0">
                <a:solidFill>
                  <a:schemeClr val="accent1"/>
                </a:solidFill>
              </a:rPr>
              <a:t>THROUGH </a:t>
            </a:r>
            <a:r>
              <a:rPr lang="de-AT" sz="2400" b="1" dirty="0" smtClean="0">
                <a:solidFill>
                  <a:schemeClr val="accent1"/>
                </a:solidFill>
              </a:rPr>
              <a:t>PERSONAL PROJECTS</a:t>
            </a:r>
            <a:endParaRPr lang="de-AT" sz="2400" b="1" dirty="0">
              <a:solidFill>
                <a:schemeClr val="accent1"/>
              </a:solidFill>
            </a:endParaRPr>
          </a:p>
        </p:txBody>
      </p:sp>
      <p:pic>
        <p:nvPicPr>
          <p:cNvPr id="3" name="Picture 2" descr="Screen Shot 2019-11-05 at 13.15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0223">
            <a:off x="1022006" y="2585624"/>
            <a:ext cx="2927497" cy="3212571"/>
          </a:xfrm>
          <a:prstGeom prst="rect">
            <a:avLst/>
          </a:prstGeom>
        </p:spPr>
      </p:pic>
      <p:pic>
        <p:nvPicPr>
          <p:cNvPr id="6" name="Picture 5" descr="from_ppt_marri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864">
            <a:off x="3785935" y="2354407"/>
            <a:ext cx="4232394" cy="2236693"/>
          </a:xfrm>
          <a:prstGeom prst="rect">
            <a:avLst/>
          </a:prstGeom>
        </p:spPr>
      </p:pic>
      <p:pic>
        <p:nvPicPr>
          <p:cNvPr id="2" name="Picture 1" descr="Screen Shot 2019-11-06 at 14.35.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438" y="4028620"/>
            <a:ext cx="4222745" cy="2829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8118" y="5658772"/>
            <a:ext cx="105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Veo Veo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6895" y="4479388"/>
            <a:ext cx="15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3DP ROCKS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4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0000" y="1080000"/>
            <a:ext cx="5537153" cy="938696"/>
          </a:xfrm>
        </p:spPr>
        <p:txBody>
          <a:bodyPr/>
          <a:lstStyle/>
          <a:p>
            <a:r>
              <a:rPr lang="de-AT" dirty="0" smtClean="0"/>
              <a:t>QUARTO GAME</a:t>
            </a:r>
            <a:endParaRPr lang="de-AT" dirty="0"/>
          </a:p>
        </p:txBody>
      </p:sp>
      <p:sp>
        <p:nvSpPr>
          <p:cNvPr id="17" name="Titel 5"/>
          <p:cNvSpPr txBox="1">
            <a:spLocks/>
          </p:cNvSpPr>
          <p:nvPr/>
        </p:nvSpPr>
        <p:spPr>
          <a:xfrm>
            <a:off x="711821" y="1519893"/>
            <a:ext cx="8076395" cy="396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2400" dirty="0" smtClean="0">
                <a:solidFill>
                  <a:schemeClr val="accent1"/>
                </a:solidFill>
              </a:rPr>
              <a:t>FROM CODING TO BODY PRACTICES</a:t>
            </a:r>
            <a:endParaRPr lang="de-AT" sz="2400" baseline="30000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780" y="2211343"/>
            <a:ext cx="5073924" cy="3991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1032" y="2423097"/>
            <a:ext cx="5739227" cy="432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2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31339" y="1080000"/>
            <a:ext cx="8056880" cy="462270"/>
          </a:xfrm>
        </p:spPr>
        <p:txBody>
          <a:bodyPr/>
          <a:lstStyle/>
          <a:p>
            <a:r>
              <a:rPr lang="de-AT" sz="3200" dirty="0" smtClean="0"/>
              <a:t>2D   3D   APP DEVELOPMENT</a:t>
            </a:r>
            <a:endParaRPr lang="de-AT" sz="3200" dirty="0"/>
          </a:p>
        </p:txBody>
      </p:sp>
      <p:sp>
        <p:nvSpPr>
          <p:cNvPr id="17" name="Titel 5"/>
          <p:cNvSpPr txBox="1">
            <a:spLocks/>
          </p:cNvSpPr>
          <p:nvPr/>
        </p:nvSpPr>
        <p:spPr>
          <a:xfrm>
            <a:off x="723157" y="1542577"/>
            <a:ext cx="7770228" cy="4759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2400" dirty="0" smtClean="0">
                <a:solidFill>
                  <a:schemeClr val="accent1"/>
                </a:solidFill>
              </a:rPr>
              <a:t>ADAPTATION &amp; MULTIPLE REPRESENTATION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50406">
            <a:off x="6636659" y="2664991"/>
            <a:ext cx="2329047" cy="34935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14" y="2798591"/>
            <a:ext cx="3661590" cy="2576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646" y="2091882"/>
            <a:ext cx="3208464" cy="25147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43083">
            <a:off x="3643640" y="3556384"/>
            <a:ext cx="2916557" cy="38406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694844" y="6079390"/>
            <a:ext cx="2019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Ruana</a:t>
            </a:r>
            <a:r>
              <a:rPr lang="en-US" dirty="0"/>
              <a:t> </a:t>
            </a:r>
            <a:r>
              <a:rPr lang="en-US" dirty="0" smtClean="0"/>
              <a:t>Schneider,</a:t>
            </a:r>
          </a:p>
          <a:p>
            <a:r>
              <a:rPr lang="en-US" dirty="0" smtClean="0"/>
              <a:t>IFRS - Brazil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462811" y="1315467"/>
            <a:ext cx="328850" cy="1134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447988" y="1314080"/>
            <a:ext cx="328850" cy="1134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60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0000" y="1080000"/>
            <a:ext cx="8594678" cy="938696"/>
          </a:xfrm>
        </p:spPr>
        <p:txBody>
          <a:bodyPr/>
          <a:lstStyle/>
          <a:p>
            <a:r>
              <a:rPr lang="de-AT" dirty="0" smtClean="0"/>
              <a:t>GRASPING THE RULES</a:t>
            </a:r>
            <a:endParaRPr lang="de-AT" dirty="0"/>
          </a:p>
        </p:txBody>
      </p:sp>
      <p:sp>
        <p:nvSpPr>
          <p:cNvPr id="12" name="Titel 5"/>
          <p:cNvSpPr txBox="1">
            <a:spLocks/>
          </p:cNvSpPr>
          <p:nvPr/>
        </p:nvSpPr>
        <p:spPr>
          <a:xfrm>
            <a:off x="723160" y="1519893"/>
            <a:ext cx="9403134" cy="396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2400" dirty="0" smtClean="0">
                <a:solidFill>
                  <a:schemeClr val="accent1"/>
                </a:solidFill>
              </a:rPr>
              <a:t> </a:t>
            </a:r>
            <a:endParaRPr lang="de-AT" sz="2400" baseline="30000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34" y="2131963"/>
            <a:ext cx="5749196" cy="4303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621" y="2398433"/>
            <a:ext cx="4666981" cy="1652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296" y="1360828"/>
            <a:ext cx="4074297" cy="54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7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0000" y="1080000"/>
            <a:ext cx="7547179" cy="938696"/>
          </a:xfrm>
        </p:spPr>
        <p:txBody>
          <a:bodyPr/>
          <a:lstStyle/>
          <a:p>
            <a:r>
              <a:rPr lang="de-AT" dirty="0" smtClean="0"/>
              <a:t>NEW APPROACHES OF TEACHING</a:t>
            </a:r>
            <a:endParaRPr lang="de-AT" dirty="0"/>
          </a:p>
        </p:txBody>
      </p:sp>
      <p:sp>
        <p:nvSpPr>
          <p:cNvPr id="5" name="Titel 5"/>
          <p:cNvSpPr txBox="1">
            <a:spLocks/>
          </p:cNvSpPr>
          <p:nvPr/>
        </p:nvSpPr>
        <p:spPr>
          <a:xfrm>
            <a:off x="720000" y="1548000"/>
            <a:ext cx="6934255" cy="396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2400" dirty="0" smtClean="0">
                <a:solidFill>
                  <a:schemeClr val="accent1"/>
                </a:solidFill>
              </a:rPr>
              <a:t>BASED ON OPEN-ENDED TASKS &amp; PBL</a:t>
            </a:r>
            <a:endParaRPr lang="de-AT" sz="2400" baseline="30000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21442184">
            <a:off x="319177" y="2075440"/>
            <a:ext cx="46424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Exploring academic creativity in the form of "play," </a:t>
            </a:r>
            <a:r>
              <a:rPr lang="en-US" dirty="0" err="1"/>
              <a:t>Rouzie</a:t>
            </a:r>
            <a:r>
              <a:rPr lang="en-US" dirty="0"/>
              <a:t> (2000) argued, "Students may need to feel some permission to experiment with the aesthetic and rhetorical possibilities of playful discourse, to experiment with a variety of roles and subject positions" (2000, p. 651).</a:t>
            </a:r>
          </a:p>
        </p:txBody>
      </p:sp>
      <p:sp>
        <p:nvSpPr>
          <p:cNvPr id="3" name="Rectangle 2"/>
          <p:cNvSpPr/>
          <p:nvPr/>
        </p:nvSpPr>
        <p:spPr>
          <a:xfrm>
            <a:off x="403618" y="6140181"/>
            <a:ext cx="7341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Rouzie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, Albert. (2000). Beyond the dialectic of work and play: A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serio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-ludic rhetoric for composition studies. Journal of Advanced Composition, 20(3), 627-658.</a:t>
            </a:r>
          </a:p>
        </p:txBody>
      </p:sp>
      <p:sp>
        <p:nvSpPr>
          <p:cNvPr id="12" name="Rectangle 11"/>
          <p:cNvSpPr/>
          <p:nvPr/>
        </p:nvSpPr>
        <p:spPr>
          <a:xfrm rot="453038">
            <a:off x="4795473" y="2613789"/>
            <a:ext cx="40464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Play </a:t>
            </a:r>
            <a:r>
              <a:rPr lang="en-US" dirty="0"/>
              <a:t>allowed students to freely experiment with visual and mediated elements, to make mistakes, and to try new combinations while learning about how these decisions affect the design of a text (p. 635). Play may be particularly important as a creativity tool for learning when students are working with media and modes with which they have never composed before.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92" y="4212074"/>
            <a:ext cx="2086493" cy="16974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249" y="4180503"/>
            <a:ext cx="2256588" cy="18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5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JKU">
      <a:dk1>
        <a:srgbClr val="000000"/>
      </a:dk1>
      <a:lt1>
        <a:sysClr val="window" lastClr="FFFFFF"/>
      </a:lt1>
      <a:dk2>
        <a:srgbClr val="9C477B"/>
      </a:dk2>
      <a:lt2>
        <a:srgbClr val="BBD032"/>
      </a:lt2>
      <a:accent1>
        <a:srgbClr val="808288"/>
      </a:accent1>
      <a:accent2>
        <a:srgbClr val="046E98"/>
      </a:accent2>
      <a:accent3>
        <a:srgbClr val="5CCFCB"/>
      </a:accent3>
      <a:accent4>
        <a:srgbClr val="4CAC4E"/>
      </a:accent4>
      <a:accent5>
        <a:srgbClr val="E73729"/>
      </a:accent5>
      <a:accent6>
        <a:srgbClr val="FBBA00"/>
      </a:accent6>
      <a:hlink>
        <a:srgbClr val="0563C1"/>
      </a:hlink>
      <a:folHlink>
        <a:srgbClr val="954F72"/>
      </a:folHlink>
    </a:clrScheme>
    <a:fontScheme name="JKU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orlage Arial DE emf_LIT" id="{5B6AB244-1F5C-46BF-8DBB-061B2B981A09}" vid="{B0AE0D09-FB74-46CD-9364-A7DA09CEEF3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JKU">
      <a:dk1>
        <a:srgbClr val="000000"/>
      </a:dk1>
      <a:lt1>
        <a:sysClr val="window" lastClr="FFFFFF"/>
      </a:lt1>
      <a:dk2>
        <a:srgbClr val="8A386C"/>
      </a:dk2>
      <a:lt2>
        <a:srgbClr val="AECB30"/>
      </a:lt2>
      <a:accent1>
        <a:srgbClr val="59636C"/>
      </a:accent1>
      <a:accent2>
        <a:srgbClr val="0081BE"/>
      </a:accent2>
      <a:accent3>
        <a:srgbClr val="72D2E8"/>
      </a:accent3>
      <a:accent4>
        <a:srgbClr val="47B44E"/>
      </a:accent4>
      <a:accent5>
        <a:srgbClr val="E74824"/>
      </a:accent5>
      <a:accent6>
        <a:srgbClr val="F9A900"/>
      </a:accent6>
      <a:hlink>
        <a:srgbClr val="0563C1"/>
      </a:hlink>
      <a:folHlink>
        <a:srgbClr val="954F72"/>
      </a:folHlink>
    </a:clrScheme>
    <a:fontScheme name="JKU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JKU">
      <a:dk1>
        <a:srgbClr val="000000"/>
      </a:dk1>
      <a:lt1>
        <a:sysClr val="window" lastClr="FFFFFF"/>
      </a:lt1>
      <a:dk2>
        <a:srgbClr val="8A386C"/>
      </a:dk2>
      <a:lt2>
        <a:srgbClr val="AECB30"/>
      </a:lt2>
      <a:accent1>
        <a:srgbClr val="59636C"/>
      </a:accent1>
      <a:accent2>
        <a:srgbClr val="0081BE"/>
      </a:accent2>
      <a:accent3>
        <a:srgbClr val="72D2E8"/>
      </a:accent3>
      <a:accent4>
        <a:srgbClr val="47B44E"/>
      </a:accent4>
      <a:accent5>
        <a:srgbClr val="E74824"/>
      </a:accent5>
      <a:accent6>
        <a:srgbClr val="F9A900"/>
      </a:accent6>
      <a:hlink>
        <a:srgbClr val="0563C1"/>
      </a:hlink>
      <a:folHlink>
        <a:srgbClr val="954F72"/>
      </a:folHlink>
    </a:clrScheme>
    <a:fontScheme name="JKU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Arial DE emf_LIT</Template>
  <TotalTime>9995</TotalTime>
  <Words>379</Words>
  <Application>Microsoft Macintosh PowerPoint</Application>
  <PresentationFormat>On-screen Show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</vt:lpstr>
      <vt:lpstr>Custom Design</vt:lpstr>
      <vt:lpstr>1_Custom Design</vt:lpstr>
      <vt:lpstr>CREATIVITY AND COMPUTATIONAL THINKING               THROUGH THE GAME DESIGN</vt:lpstr>
      <vt:lpstr>LOGICAL GAMES                         FROM PLAYING TO MAKING</vt:lpstr>
      <vt:lpstr>A SURPRISING STARTING POINT BRIDGES CONFERENCE, 2016 - FINLAND</vt:lpstr>
      <vt:lpstr>CUSTOMIZED PUZZLES</vt:lpstr>
      <vt:lpstr>MERGING IDEAS</vt:lpstr>
      <vt:lpstr>QUARTO GAME</vt:lpstr>
      <vt:lpstr>2D   3D   APP DEVELOPMENT</vt:lpstr>
      <vt:lpstr>GRASPING THE RULES</vt:lpstr>
      <vt:lpstr>NEW APPROACHES OF TEACHING</vt:lpstr>
      <vt:lpstr>CHALLENGING x INSPIRING</vt:lpstr>
      <vt:lpstr>CHALLENGE 1</vt:lpstr>
      <vt:lpstr>CHALLENGE 2</vt:lpstr>
      <vt:lpstr>PowerPoint Presentation</vt:lpstr>
    </vt:vector>
  </TitlesOfParts>
  <Company>JKU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AK117269</dc:creator>
  <cp:lastModifiedBy>Diego Lieban</cp:lastModifiedBy>
  <cp:revision>155</cp:revision>
  <cp:lastPrinted>2015-10-19T12:36:16Z</cp:lastPrinted>
  <dcterms:created xsi:type="dcterms:W3CDTF">2017-11-30T08:54:09Z</dcterms:created>
  <dcterms:modified xsi:type="dcterms:W3CDTF">2019-11-06T17:21:27Z</dcterms:modified>
</cp:coreProperties>
</file>