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3C849-E7DE-4C8E-80F5-C619A75E1C31}" type="datetimeFigureOut">
              <a:rPr lang="de-AT" smtClean="0"/>
              <a:t>15.03.2016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679D3-2A45-4E06-93F8-4D55E431C2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98678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661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de-AT">
                <a:latin typeface="Arial" pitchFamily="34" charset="0"/>
              </a:rPr>
              <a:t>Auch Gefühle sind nicht natürlich sondern „kultürlich“, die Enkulturation sagt uns, was traurig, lustig, bedrohlich, erregend, spannend,… ist.</a:t>
            </a:r>
          </a:p>
          <a:p>
            <a:pPr eaLnBrk="1" hangingPunct="1">
              <a:spcBef>
                <a:spcPct val="0"/>
              </a:spcBef>
            </a:pPr>
            <a:endParaRPr lang="de-AT">
              <a:latin typeface="Arial" pitchFamily="34" charset="0"/>
            </a:endParaRPr>
          </a:p>
        </p:txBody>
      </p:sp>
      <p:sp>
        <p:nvSpPr>
          <p:cNvPr id="834564" name="Foliennummernplatzhalter 3"/>
          <p:cNvSpPr>
            <a:spLocks noGrp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algn="r" eaLnBrk="0" hangingPunct="0">
              <a:defRPr sz="900">
                <a:solidFill>
                  <a:schemeClr val="tx1"/>
                </a:solidFill>
                <a:latin typeface="HelveticaNeueLT Std Lt"/>
              </a:defRPr>
            </a:lvl1pPr>
            <a:lvl2pPr marL="718374" indent="-276298" algn="r" eaLnBrk="0" hangingPunct="0">
              <a:defRPr sz="900">
                <a:solidFill>
                  <a:schemeClr val="tx1"/>
                </a:solidFill>
                <a:latin typeface="HelveticaNeueLT Std Lt"/>
              </a:defRPr>
            </a:lvl2pPr>
            <a:lvl3pPr marL="1105192" indent="-221038" algn="r" eaLnBrk="0" hangingPunct="0">
              <a:defRPr sz="900">
                <a:solidFill>
                  <a:schemeClr val="tx1"/>
                </a:solidFill>
                <a:latin typeface="HelveticaNeueLT Std Lt"/>
              </a:defRPr>
            </a:lvl3pPr>
            <a:lvl4pPr marL="1547269" indent="-221038" algn="r" eaLnBrk="0" hangingPunct="0">
              <a:defRPr sz="900">
                <a:solidFill>
                  <a:schemeClr val="tx1"/>
                </a:solidFill>
                <a:latin typeface="HelveticaNeueLT Std Lt"/>
              </a:defRPr>
            </a:lvl4pPr>
            <a:lvl5pPr marL="1989345" indent="-221038" algn="r" eaLnBrk="0" hangingPunct="0">
              <a:defRPr sz="900">
                <a:solidFill>
                  <a:schemeClr val="tx1"/>
                </a:solidFill>
                <a:latin typeface="HelveticaNeueLT Std Lt"/>
              </a:defRPr>
            </a:lvl5pPr>
            <a:lvl6pPr marL="2431422" indent="-221038" algn="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HelveticaNeueLT Std Lt"/>
              </a:defRPr>
            </a:lvl6pPr>
            <a:lvl7pPr marL="2873499" indent="-221038" algn="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HelveticaNeueLT Std Lt"/>
              </a:defRPr>
            </a:lvl7pPr>
            <a:lvl8pPr marL="3315576" indent="-221038" algn="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HelveticaNeueLT Std Lt"/>
              </a:defRPr>
            </a:lvl8pPr>
            <a:lvl9pPr marL="3757652" indent="-221038" algn="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HelveticaNeueLT Std Lt"/>
              </a:defRPr>
            </a:lvl9pPr>
          </a:lstStyle>
          <a:p>
            <a:pPr eaLnBrk="1" hangingPunct="1">
              <a:defRPr/>
            </a:pPr>
            <a:fld id="{816AD0D0-F158-4069-8C27-65F6EA172C32}" type="slidenum">
              <a:rPr lang="de-AT" sz="1100">
                <a:latin typeface="Arial" pitchFamily="34" charset="0"/>
              </a:rPr>
              <a:pPr eaLnBrk="1" hangingPunct="1">
                <a:defRPr/>
              </a:pPr>
              <a:t>6</a:t>
            </a:fld>
            <a:endParaRPr lang="de-AT" sz="110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BB32-B4C6-4090-AB9E-89EAEE265E7A}" type="datetimeFigureOut">
              <a:rPr lang="de-AT" smtClean="0"/>
              <a:t>15.03.2016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0AAF2-AB4A-48C4-970F-34F09FF9C9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61180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BB32-B4C6-4090-AB9E-89EAEE265E7A}" type="datetimeFigureOut">
              <a:rPr lang="de-AT" smtClean="0"/>
              <a:t>15.03.2016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0AAF2-AB4A-48C4-970F-34F09FF9C9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816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BB32-B4C6-4090-AB9E-89EAEE265E7A}" type="datetimeFigureOut">
              <a:rPr lang="de-AT" smtClean="0"/>
              <a:t>15.03.2016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0AAF2-AB4A-48C4-970F-34F09FF9C9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4460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BB32-B4C6-4090-AB9E-89EAEE265E7A}" type="datetimeFigureOut">
              <a:rPr lang="de-AT" smtClean="0"/>
              <a:t>15.03.2016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0AAF2-AB4A-48C4-970F-34F09FF9C9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51677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BB32-B4C6-4090-AB9E-89EAEE265E7A}" type="datetimeFigureOut">
              <a:rPr lang="de-AT" smtClean="0"/>
              <a:t>15.03.2016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0AAF2-AB4A-48C4-970F-34F09FF9C9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37438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BB32-B4C6-4090-AB9E-89EAEE265E7A}" type="datetimeFigureOut">
              <a:rPr lang="de-AT" smtClean="0"/>
              <a:t>15.03.2016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0AAF2-AB4A-48C4-970F-34F09FF9C9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83110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BB32-B4C6-4090-AB9E-89EAEE265E7A}" type="datetimeFigureOut">
              <a:rPr lang="de-AT" smtClean="0"/>
              <a:t>15.03.2016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0AAF2-AB4A-48C4-970F-34F09FF9C9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22234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BB32-B4C6-4090-AB9E-89EAEE265E7A}" type="datetimeFigureOut">
              <a:rPr lang="de-AT" smtClean="0"/>
              <a:t>15.03.2016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0AAF2-AB4A-48C4-970F-34F09FF9C9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93051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BB32-B4C6-4090-AB9E-89EAEE265E7A}" type="datetimeFigureOut">
              <a:rPr lang="de-AT" smtClean="0"/>
              <a:t>15.03.2016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0AAF2-AB4A-48C4-970F-34F09FF9C9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98297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BB32-B4C6-4090-AB9E-89EAEE265E7A}" type="datetimeFigureOut">
              <a:rPr lang="de-AT" smtClean="0"/>
              <a:t>15.03.2016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0AAF2-AB4A-48C4-970F-34F09FF9C9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30721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BB32-B4C6-4090-AB9E-89EAEE265E7A}" type="datetimeFigureOut">
              <a:rPr lang="de-AT" smtClean="0"/>
              <a:t>15.03.2016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0AAF2-AB4A-48C4-970F-34F09FF9C9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56580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CBB32-B4C6-4090-AB9E-89EAEE265E7A}" type="datetimeFigureOut">
              <a:rPr lang="de-AT" smtClean="0"/>
              <a:t>15.03.2016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0AAF2-AB4A-48C4-970F-34F09FF9C9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3342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Kollektive Identitäten</a:t>
            </a:r>
            <a:r>
              <a:rPr lang="de-AT" dirty="0"/>
              <a:t>, </a:t>
            </a:r>
            <a:r>
              <a:rPr lang="de-AT" dirty="0" err="1" smtClean="0"/>
              <a:t>ethnizität</a:t>
            </a:r>
            <a:r>
              <a:rPr lang="de-AT" dirty="0" smtClean="0"/>
              <a:t> und </a:t>
            </a:r>
            <a:r>
              <a:rPr lang="de-AT" dirty="0" err="1" smtClean="0"/>
              <a:t>nation</a:t>
            </a:r>
            <a:r>
              <a:rPr lang="de-AT" dirty="0" smtClean="0"/>
              <a:t> </a:t>
            </a:r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>
          <a:xfrm>
            <a:off x="755576" y="836712"/>
            <a:ext cx="7772400" cy="1500187"/>
          </a:xfrm>
        </p:spPr>
        <p:txBody>
          <a:bodyPr>
            <a:normAutofit fontScale="85000" lnSpcReduction="20000"/>
          </a:bodyPr>
          <a:lstStyle/>
          <a:p>
            <a:endParaRPr lang="de-AT" dirty="0" smtClean="0"/>
          </a:p>
          <a:p>
            <a:r>
              <a:rPr lang="de-AT" dirty="0" smtClean="0"/>
              <a:t/>
            </a:r>
            <a:br>
              <a:rPr lang="de-AT" dirty="0" smtClean="0"/>
            </a:br>
            <a:r>
              <a:rPr lang="de-AT" dirty="0" smtClean="0"/>
              <a:t>				Input 1		11.3.2016</a:t>
            </a:r>
          </a:p>
          <a:p>
            <a:r>
              <a:rPr lang="de-AT" dirty="0"/>
              <a:t>	</a:t>
            </a:r>
            <a:r>
              <a:rPr lang="de-AT" dirty="0" smtClean="0"/>
              <a:t>			</a:t>
            </a:r>
            <a:r>
              <a:rPr lang="de-AT" dirty="0" smtClean="0"/>
              <a:t>Dr. Herzog-Punzenberger</a:t>
            </a:r>
          </a:p>
          <a:p>
            <a:r>
              <a:rPr lang="de-AT" dirty="0"/>
              <a:t>	</a:t>
            </a:r>
            <a:r>
              <a:rPr lang="de-AT" dirty="0" smtClean="0"/>
              <a:t>		</a:t>
            </a:r>
            <a:r>
              <a:rPr lang="de-AT" smtClean="0"/>
              <a:t>	UE </a:t>
            </a:r>
            <a:r>
              <a:rPr lang="de-AT" dirty="0" smtClean="0"/>
              <a:t>„Sprachen, Kulturen, Religionen </a:t>
            </a:r>
            <a:r>
              <a:rPr lang="de-AT" smtClean="0"/>
              <a:t>in 							Bildungskontexten</a:t>
            </a:r>
            <a:r>
              <a:rPr lang="de-AT" dirty="0" smtClean="0"/>
              <a:t>“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6019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58763"/>
            <a:ext cx="8497887" cy="1008062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/>
              <a:t>Wer oder was sind denn </a:t>
            </a:r>
            <a:br>
              <a:rPr lang="de-DE" dirty="0"/>
            </a:br>
            <a:r>
              <a:rPr lang="de-DE" dirty="0"/>
              <a:t>		„die Österreicher/innen“?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43025"/>
            <a:ext cx="8497887" cy="4751388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de-DE" dirty="0"/>
          </a:p>
          <a:p>
            <a:pPr>
              <a:lnSpc>
                <a:spcPct val="80000"/>
              </a:lnSpc>
            </a:pPr>
            <a:r>
              <a:rPr lang="de-DE" sz="2000" dirty="0"/>
              <a:t>...der Tiroler Bergbauer, der im harten Dialekt spricht, Patriarch u konservativ katholisch?</a:t>
            </a:r>
          </a:p>
          <a:p>
            <a:pPr>
              <a:lnSpc>
                <a:spcPct val="80000"/>
              </a:lnSpc>
            </a:pPr>
            <a:endParaRPr lang="de-DE" sz="2000" dirty="0"/>
          </a:p>
          <a:p>
            <a:pPr>
              <a:lnSpc>
                <a:spcPct val="80000"/>
              </a:lnSpc>
            </a:pPr>
            <a:r>
              <a:rPr lang="de-DE" sz="2000" dirty="0"/>
              <a:t>...die </a:t>
            </a:r>
            <a:r>
              <a:rPr lang="de-DE" sz="2000" dirty="0" err="1"/>
              <a:t>Linzerin</a:t>
            </a:r>
            <a:r>
              <a:rPr lang="de-DE" sz="2000" dirty="0"/>
              <a:t>, die am Fließband arbeitet ohne Religionsbekenntnis mit kommunistischer Familiengeschichte?</a:t>
            </a:r>
          </a:p>
          <a:p>
            <a:pPr>
              <a:lnSpc>
                <a:spcPct val="80000"/>
              </a:lnSpc>
            </a:pPr>
            <a:endParaRPr lang="de-DE" sz="2000" dirty="0"/>
          </a:p>
          <a:p>
            <a:pPr>
              <a:lnSpc>
                <a:spcPct val="80000"/>
              </a:lnSpc>
            </a:pPr>
            <a:r>
              <a:rPr lang="de-DE" sz="2000" dirty="0"/>
              <a:t>...der ungarisch- und deutschsprachige Kleingewerbetreibende aus dem Burgenland mit evangelischem Bekenntnis?</a:t>
            </a:r>
          </a:p>
          <a:p>
            <a:pPr>
              <a:lnSpc>
                <a:spcPct val="80000"/>
              </a:lnSpc>
            </a:pPr>
            <a:endParaRPr lang="de-DE" sz="2000" dirty="0"/>
          </a:p>
          <a:p>
            <a:pPr>
              <a:lnSpc>
                <a:spcPct val="80000"/>
              </a:lnSpc>
            </a:pPr>
            <a:r>
              <a:rPr lang="de-DE" sz="2000" dirty="0"/>
              <a:t>...die großbürgerliche Tochter aus </a:t>
            </a:r>
            <a:r>
              <a:rPr lang="de-DE" sz="2000" dirty="0" err="1"/>
              <a:t>Hietzing</a:t>
            </a:r>
            <a:r>
              <a:rPr lang="de-DE" sz="2000" dirty="0"/>
              <a:t> mit nasalem Soziolekt?</a:t>
            </a:r>
          </a:p>
          <a:p>
            <a:pPr>
              <a:lnSpc>
                <a:spcPct val="80000"/>
              </a:lnSpc>
            </a:pPr>
            <a:endParaRPr lang="de-DE" sz="2000" dirty="0"/>
          </a:p>
          <a:p>
            <a:pPr>
              <a:lnSpc>
                <a:spcPct val="80000"/>
              </a:lnSpc>
            </a:pPr>
            <a:r>
              <a:rPr lang="de-DE" sz="2000" dirty="0"/>
              <a:t>…der </a:t>
            </a:r>
            <a:r>
              <a:rPr lang="de-DE" sz="2000" dirty="0" err="1"/>
              <a:t>turko</a:t>
            </a:r>
            <a:r>
              <a:rPr lang="de-DE" sz="2000" dirty="0"/>
              <a:t>-österreichische Jurist mit Vorarlberger Dialekt?</a:t>
            </a:r>
          </a:p>
          <a:p>
            <a:pPr>
              <a:lnSpc>
                <a:spcPct val="80000"/>
              </a:lnSpc>
            </a:pPr>
            <a:endParaRPr lang="de-DE" sz="2000" dirty="0"/>
          </a:p>
          <a:p>
            <a:pPr>
              <a:lnSpc>
                <a:spcPct val="80000"/>
              </a:lnSpc>
            </a:pPr>
            <a:r>
              <a:rPr lang="de-DE" sz="2000" dirty="0"/>
              <a:t>… die serbisch-österreichische Filialleiterin einer Bäckerei in Graz?</a:t>
            </a:r>
          </a:p>
          <a:p>
            <a:pPr>
              <a:lnSpc>
                <a:spcPct val="80000"/>
              </a:lnSpc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10042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55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938" name="Titel 3"/>
          <p:cNvSpPr>
            <a:spLocks noGrp="1"/>
          </p:cNvSpPr>
          <p:nvPr>
            <p:ph type="title"/>
          </p:nvPr>
        </p:nvSpPr>
        <p:spPr>
          <a:xfrm>
            <a:off x="395288" y="258763"/>
            <a:ext cx="8497887" cy="1008062"/>
          </a:xfrm>
        </p:spPr>
        <p:txBody>
          <a:bodyPr>
            <a:normAutofit fontScale="90000"/>
          </a:bodyPr>
          <a:lstStyle/>
          <a:p>
            <a:r>
              <a:rPr lang="de-AT"/>
              <a:t>Nation - kollektives Selbstverständnis</a:t>
            </a:r>
            <a:br>
              <a:rPr lang="de-AT"/>
            </a:br>
            <a:r>
              <a:rPr lang="de-AT"/>
              <a:t>und individuelle Zugehörigkeit</a:t>
            </a:r>
            <a:endParaRPr lang="de-AT" sz="240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395288" y="1988839"/>
            <a:ext cx="8497887" cy="4105573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None/>
              <a:defRPr/>
            </a:pPr>
            <a:r>
              <a:rPr lang="en-US" sz="2000" kern="1200" dirty="0" err="1">
                <a:solidFill>
                  <a:srgbClr val="000000"/>
                </a:solidFill>
              </a:rPr>
              <a:t>Wie</a:t>
            </a:r>
            <a:r>
              <a:rPr lang="en-US" sz="2000" kern="1200" dirty="0">
                <a:solidFill>
                  <a:srgbClr val="000000"/>
                </a:solidFill>
              </a:rPr>
              <a:t> </a:t>
            </a:r>
            <a:r>
              <a:rPr lang="en-US" sz="2000" kern="1200" dirty="0" err="1">
                <a:solidFill>
                  <a:srgbClr val="000000"/>
                </a:solidFill>
              </a:rPr>
              <a:t>wird</a:t>
            </a:r>
            <a:r>
              <a:rPr lang="en-US" sz="2000" kern="1200" dirty="0">
                <a:solidFill>
                  <a:srgbClr val="000000"/>
                </a:solidFill>
              </a:rPr>
              <a:t> </a:t>
            </a:r>
            <a:r>
              <a:rPr lang="en-US" sz="2000" kern="1200" dirty="0" err="1">
                <a:solidFill>
                  <a:srgbClr val="000000"/>
                </a:solidFill>
              </a:rPr>
              <a:t>eine</a:t>
            </a:r>
            <a:r>
              <a:rPr lang="en-US" sz="2000" kern="1200" dirty="0">
                <a:solidFill>
                  <a:srgbClr val="000000"/>
                </a:solidFill>
              </a:rPr>
              <a:t> </a:t>
            </a:r>
            <a:r>
              <a:rPr lang="en-US" sz="2000" kern="1200" dirty="0" err="1">
                <a:solidFill>
                  <a:srgbClr val="000000"/>
                </a:solidFill>
              </a:rPr>
              <a:t>Identitätsgemeinschaft</a:t>
            </a:r>
            <a:r>
              <a:rPr lang="en-US" sz="2000" kern="1200" dirty="0">
                <a:solidFill>
                  <a:srgbClr val="000000"/>
                </a:solidFill>
              </a:rPr>
              <a:t> (</a:t>
            </a:r>
            <a:r>
              <a:rPr lang="en-US" sz="2000" kern="1200" dirty="0" err="1">
                <a:solidFill>
                  <a:srgbClr val="000000"/>
                </a:solidFill>
              </a:rPr>
              <a:t>wie</a:t>
            </a:r>
            <a:r>
              <a:rPr lang="en-US" sz="2000" kern="1200" dirty="0">
                <a:solidFill>
                  <a:srgbClr val="000000"/>
                </a:solidFill>
              </a:rPr>
              <a:t> </a:t>
            </a:r>
            <a:r>
              <a:rPr lang="en-US" sz="2000" kern="1200" dirty="0" err="1">
                <a:solidFill>
                  <a:srgbClr val="000000"/>
                </a:solidFill>
              </a:rPr>
              <a:t>z.B</a:t>
            </a:r>
            <a:r>
              <a:rPr lang="en-US" sz="2000" kern="1200" dirty="0">
                <a:solidFill>
                  <a:srgbClr val="000000"/>
                </a:solidFill>
              </a:rPr>
              <a:t>. </a:t>
            </a:r>
            <a:r>
              <a:rPr lang="en-US" sz="2000" kern="1200" dirty="0" err="1">
                <a:solidFill>
                  <a:srgbClr val="000000"/>
                </a:solidFill>
              </a:rPr>
              <a:t>eine</a:t>
            </a:r>
            <a:r>
              <a:rPr lang="en-US" sz="2000" kern="1200" dirty="0">
                <a:solidFill>
                  <a:srgbClr val="000000"/>
                </a:solidFill>
              </a:rPr>
              <a:t> Nation) </a:t>
            </a:r>
            <a:r>
              <a:rPr lang="en-US" sz="2000" kern="1200" dirty="0" err="1">
                <a:solidFill>
                  <a:srgbClr val="000000"/>
                </a:solidFill>
              </a:rPr>
              <a:t>hergestellt</a:t>
            </a:r>
            <a:r>
              <a:rPr lang="en-US" sz="2000" kern="1200" dirty="0">
                <a:solidFill>
                  <a:srgbClr val="000000"/>
                </a:solidFill>
              </a:rPr>
              <a:t>,  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None/>
              <a:defRPr/>
            </a:pPr>
            <a:r>
              <a:rPr lang="en-US" sz="2000" kern="1200" dirty="0" err="1">
                <a:solidFill>
                  <a:srgbClr val="000000"/>
                </a:solidFill>
              </a:rPr>
              <a:t>zwischen</a:t>
            </a:r>
            <a:r>
              <a:rPr lang="en-US" sz="2000" kern="1200" dirty="0">
                <a:solidFill>
                  <a:srgbClr val="000000"/>
                </a:solidFill>
              </a:rPr>
              <a:t> Menschen, die </a:t>
            </a:r>
            <a:r>
              <a:rPr lang="en-US" sz="2000" kern="1200" dirty="0" err="1">
                <a:solidFill>
                  <a:srgbClr val="000000"/>
                </a:solidFill>
              </a:rPr>
              <a:t>sich</a:t>
            </a:r>
            <a:r>
              <a:rPr lang="en-US" sz="2000" kern="1200" dirty="0">
                <a:solidFill>
                  <a:srgbClr val="000000"/>
                </a:solidFill>
              </a:rPr>
              <a:t> gar </a:t>
            </a:r>
            <a:r>
              <a:rPr lang="en-US" sz="2000" kern="1200" dirty="0" err="1">
                <a:solidFill>
                  <a:srgbClr val="000000"/>
                </a:solidFill>
              </a:rPr>
              <a:t>nicht</a:t>
            </a:r>
            <a:r>
              <a:rPr lang="en-US" sz="2000" kern="1200" dirty="0">
                <a:solidFill>
                  <a:srgbClr val="000000"/>
                </a:solidFill>
              </a:rPr>
              <a:t> </a:t>
            </a:r>
            <a:r>
              <a:rPr lang="en-US" sz="2000" kern="1200" dirty="0" err="1">
                <a:solidFill>
                  <a:srgbClr val="000000"/>
                </a:solidFill>
              </a:rPr>
              <a:t>kennen</a:t>
            </a:r>
            <a:r>
              <a:rPr lang="en-US" sz="2000" kern="1200" dirty="0">
                <a:solidFill>
                  <a:srgbClr val="000000"/>
                </a:solidFill>
              </a:rPr>
              <a:t>? </a:t>
            </a:r>
          </a:p>
          <a:p>
            <a:pPr lvl="1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Font typeface="Wingdings" pitchFamily="2" charset="2"/>
              <a:buChar char="Ø"/>
              <a:defRPr/>
            </a:pPr>
            <a:r>
              <a:rPr lang="en-US" sz="1800" b="1" kern="1200" dirty="0">
                <a:solidFill>
                  <a:srgbClr val="000000"/>
                </a:solidFill>
              </a:rPr>
              <a:t>Es </a:t>
            </a:r>
            <a:r>
              <a:rPr lang="en-US" sz="1800" b="1" kern="1200" dirty="0" err="1">
                <a:solidFill>
                  <a:srgbClr val="000000"/>
                </a:solidFill>
              </a:rPr>
              <a:t>ist</a:t>
            </a:r>
            <a:r>
              <a:rPr lang="en-US" sz="1800" b="1" kern="1200" dirty="0">
                <a:solidFill>
                  <a:srgbClr val="000000"/>
                </a:solidFill>
              </a:rPr>
              <a:t> </a:t>
            </a:r>
            <a:r>
              <a:rPr lang="en-US" sz="1800" b="1" kern="1200" dirty="0" err="1">
                <a:solidFill>
                  <a:srgbClr val="000000"/>
                </a:solidFill>
              </a:rPr>
              <a:t>eine</a:t>
            </a:r>
            <a:r>
              <a:rPr lang="en-US" sz="1800" b="1" kern="1200" dirty="0">
                <a:solidFill>
                  <a:srgbClr val="000000"/>
                </a:solidFill>
              </a:rPr>
              <a:t> </a:t>
            </a:r>
            <a:r>
              <a:rPr lang="en-US" sz="1800" b="1" i="1" kern="1200" dirty="0" err="1">
                <a:solidFill>
                  <a:srgbClr val="000000"/>
                </a:solidFill>
              </a:rPr>
              <a:t>imaginierte</a:t>
            </a:r>
            <a:r>
              <a:rPr lang="en-US" sz="1800" b="1" i="1" kern="1200" dirty="0">
                <a:solidFill>
                  <a:srgbClr val="000000"/>
                </a:solidFill>
              </a:rPr>
              <a:t>/</a:t>
            </a:r>
            <a:r>
              <a:rPr lang="en-US" sz="1800" b="1" i="1" kern="1200" dirty="0" err="1">
                <a:solidFill>
                  <a:srgbClr val="000000"/>
                </a:solidFill>
              </a:rPr>
              <a:t>vorgestellte</a:t>
            </a:r>
            <a:r>
              <a:rPr lang="en-US" sz="1800" b="1" kern="1200" dirty="0">
                <a:solidFill>
                  <a:srgbClr val="000000"/>
                </a:solidFill>
              </a:rPr>
              <a:t> </a:t>
            </a:r>
            <a:r>
              <a:rPr lang="en-US" sz="1800" b="1" kern="1200" dirty="0" err="1">
                <a:solidFill>
                  <a:srgbClr val="000000"/>
                </a:solidFill>
              </a:rPr>
              <a:t>Gemeinschaft</a:t>
            </a:r>
            <a:r>
              <a:rPr lang="en-US" sz="1800" b="1" kern="1200" dirty="0">
                <a:solidFill>
                  <a:srgbClr val="000000"/>
                </a:solidFill>
              </a:rPr>
              <a:t>!</a:t>
            </a:r>
          </a:p>
          <a:p>
            <a:pPr marL="800100" lvl="2" indent="0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FontTx/>
              <a:buNone/>
              <a:defRPr/>
            </a:pPr>
            <a:r>
              <a:rPr lang="en-US" sz="1800" kern="1200" dirty="0" err="1">
                <a:solidFill>
                  <a:srgbClr val="000000"/>
                </a:solidFill>
                <a:latin typeface="+mn-lt"/>
              </a:rPr>
              <a:t>Selbstbeschreibung</a:t>
            </a:r>
            <a:r>
              <a:rPr lang="en-US" sz="1800" kern="1200" dirty="0">
                <a:solidFill>
                  <a:srgbClr val="000000"/>
                </a:solidFill>
                <a:latin typeface="+mn-lt"/>
              </a:rPr>
              <a:t> – das </a:t>
            </a:r>
            <a:r>
              <a:rPr lang="en-US" sz="1800" kern="1200" dirty="0" err="1">
                <a:solidFill>
                  <a:srgbClr val="000000"/>
                </a:solidFill>
                <a:latin typeface="+mn-lt"/>
              </a:rPr>
              <a:t>Innen</a:t>
            </a:r>
            <a:endParaRPr lang="en-US" sz="1800" kern="1200" dirty="0">
              <a:solidFill>
                <a:srgbClr val="000000"/>
              </a:solidFill>
              <a:latin typeface="+mn-lt"/>
            </a:endParaRPr>
          </a:p>
          <a:p>
            <a:pPr marL="800100" lvl="2" indent="0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FontTx/>
              <a:buNone/>
              <a:defRPr/>
            </a:pPr>
            <a:r>
              <a:rPr lang="en-US" sz="1800" kern="1200" dirty="0" err="1">
                <a:solidFill>
                  <a:srgbClr val="000000"/>
                </a:solidFill>
                <a:latin typeface="+mn-lt"/>
              </a:rPr>
              <a:t>Grenzziehung</a:t>
            </a:r>
            <a:r>
              <a:rPr lang="en-US" sz="1800" kern="1200" dirty="0">
                <a:solidFill>
                  <a:srgbClr val="000000"/>
                </a:solidFill>
                <a:latin typeface="+mn-lt"/>
              </a:rPr>
              <a:t> – das </a:t>
            </a:r>
            <a:r>
              <a:rPr lang="en-US" sz="1800" kern="1200" dirty="0" err="1">
                <a:solidFill>
                  <a:srgbClr val="000000"/>
                </a:solidFill>
                <a:latin typeface="+mn-lt"/>
              </a:rPr>
              <a:t>Außen</a:t>
            </a:r>
            <a:r>
              <a:rPr lang="en-US" sz="1800" kern="1200" dirty="0">
                <a:solidFill>
                  <a:srgbClr val="000000"/>
                </a:solidFill>
                <a:latin typeface="+mn-lt"/>
              </a:rPr>
              <a:t>, das  </a:t>
            </a:r>
            <a:r>
              <a:rPr lang="en-US" sz="1800" kern="1200" dirty="0" err="1">
                <a:solidFill>
                  <a:srgbClr val="000000"/>
                </a:solidFill>
                <a:latin typeface="+mn-lt"/>
              </a:rPr>
              <a:t>Andere</a:t>
            </a:r>
            <a:r>
              <a:rPr lang="en-US" sz="1800" kern="1200" dirty="0">
                <a:solidFill>
                  <a:srgbClr val="000000"/>
                </a:solidFill>
                <a:latin typeface="+mn-lt"/>
              </a:rPr>
              <a:t>/</a:t>
            </a:r>
            <a:r>
              <a:rPr lang="en-US" sz="1800" kern="1200" dirty="0" err="1">
                <a:solidFill>
                  <a:srgbClr val="000000"/>
                </a:solidFill>
                <a:latin typeface="+mn-lt"/>
              </a:rPr>
              <a:t>Fremde</a:t>
            </a:r>
            <a:endParaRPr lang="en-US" sz="1800" kern="1200" dirty="0">
              <a:solidFill>
                <a:srgbClr val="000000"/>
              </a:solidFill>
              <a:latin typeface="+mn-lt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defRPr/>
            </a:pPr>
            <a:endParaRPr lang="en-US" sz="2000" kern="1200" dirty="0">
              <a:solidFill>
                <a:srgbClr val="000000"/>
              </a:solidFill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None/>
              <a:defRPr/>
            </a:pPr>
            <a:r>
              <a:rPr lang="en-US" sz="1800" u="sng" kern="1200" dirty="0" err="1">
                <a:solidFill>
                  <a:srgbClr val="000000"/>
                </a:solidFill>
              </a:rPr>
              <a:t>Mechanismen</a:t>
            </a:r>
            <a:r>
              <a:rPr lang="en-US" sz="1800" kern="1200" dirty="0">
                <a:solidFill>
                  <a:srgbClr val="000000"/>
                </a:solidFill>
              </a:rPr>
              <a:t>: 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None/>
              <a:defRPr/>
            </a:pPr>
            <a:r>
              <a:rPr lang="en-US" sz="1800" kern="1200" dirty="0" err="1">
                <a:solidFill>
                  <a:srgbClr val="000000"/>
                </a:solidFill>
              </a:rPr>
              <a:t>Gestaltung</a:t>
            </a:r>
            <a:r>
              <a:rPr lang="en-US" sz="1800" kern="1200" dirty="0">
                <a:solidFill>
                  <a:srgbClr val="000000"/>
                </a:solidFill>
              </a:rPr>
              <a:t> des </a:t>
            </a:r>
            <a:r>
              <a:rPr lang="en-US" sz="1800" kern="1200" dirty="0" err="1">
                <a:solidFill>
                  <a:srgbClr val="000000"/>
                </a:solidFill>
              </a:rPr>
              <a:t>Raumes</a:t>
            </a:r>
            <a:r>
              <a:rPr lang="en-US" sz="1800" kern="1200" dirty="0">
                <a:solidFill>
                  <a:srgbClr val="000000"/>
                </a:solidFill>
              </a:rPr>
              <a:t>: </a:t>
            </a:r>
            <a:r>
              <a:rPr lang="en-US" sz="1800" kern="1200" dirty="0" err="1">
                <a:solidFill>
                  <a:srgbClr val="000000"/>
                </a:solidFill>
              </a:rPr>
              <a:t>Gebäude</a:t>
            </a:r>
            <a:r>
              <a:rPr lang="en-US" sz="1800" kern="1200" dirty="0">
                <a:solidFill>
                  <a:srgbClr val="000000"/>
                </a:solidFill>
              </a:rPr>
              <a:t>, </a:t>
            </a:r>
            <a:r>
              <a:rPr lang="en-US" sz="1800" kern="1200" dirty="0" err="1">
                <a:solidFill>
                  <a:srgbClr val="000000"/>
                </a:solidFill>
              </a:rPr>
              <a:t>Kulturdenkmäler</a:t>
            </a:r>
            <a:r>
              <a:rPr lang="en-US" sz="1800" kern="1200" dirty="0">
                <a:solidFill>
                  <a:srgbClr val="000000"/>
                </a:solidFill>
              </a:rPr>
              <a:t>,  </a:t>
            </a:r>
            <a:r>
              <a:rPr lang="en-US" sz="1800" kern="1200" dirty="0" err="1">
                <a:solidFill>
                  <a:srgbClr val="000000"/>
                </a:solidFill>
              </a:rPr>
              <a:t>Straßenschilder</a:t>
            </a:r>
            <a:r>
              <a:rPr lang="en-US" sz="1800" kern="1200" dirty="0">
                <a:solidFill>
                  <a:srgbClr val="000000"/>
                </a:solidFill>
              </a:rPr>
              <a:t>, ...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None/>
              <a:defRPr/>
            </a:pPr>
            <a:r>
              <a:rPr lang="en-US" sz="1800" kern="1200" dirty="0" err="1">
                <a:solidFill>
                  <a:srgbClr val="000000"/>
                </a:solidFill>
              </a:rPr>
              <a:t>Strukturierung</a:t>
            </a:r>
            <a:r>
              <a:rPr lang="en-US" sz="1800" kern="1200" dirty="0">
                <a:solidFill>
                  <a:srgbClr val="000000"/>
                </a:solidFill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</a:rPr>
              <a:t>der</a:t>
            </a:r>
            <a:r>
              <a:rPr lang="en-US" sz="1800" kern="1200" dirty="0">
                <a:solidFill>
                  <a:srgbClr val="000000"/>
                </a:solidFill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</a:rPr>
              <a:t>Zeit</a:t>
            </a:r>
            <a:r>
              <a:rPr lang="en-US" sz="1800" kern="1200" dirty="0">
                <a:solidFill>
                  <a:srgbClr val="000000"/>
                </a:solidFill>
              </a:rPr>
              <a:t>: </a:t>
            </a:r>
            <a:r>
              <a:rPr lang="en-US" sz="1800" kern="1200" dirty="0" err="1">
                <a:solidFill>
                  <a:srgbClr val="000000"/>
                </a:solidFill>
              </a:rPr>
              <a:t>Julianische</a:t>
            </a:r>
            <a:r>
              <a:rPr lang="en-US" sz="1800" kern="1200" dirty="0">
                <a:solidFill>
                  <a:srgbClr val="000000"/>
                </a:solidFill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</a:rPr>
              <a:t>Kalender</a:t>
            </a:r>
            <a:r>
              <a:rPr lang="en-US" sz="1800" kern="1200" dirty="0">
                <a:solidFill>
                  <a:srgbClr val="000000"/>
                </a:solidFill>
              </a:rPr>
              <a:t>, </a:t>
            </a:r>
            <a:r>
              <a:rPr lang="en-US" sz="1800" kern="1200" dirty="0" err="1">
                <a:solidFill>
                  <a:srgbClr val="000000"/>
                </a:solidFill>
              </a:rPr>
              <a:t>Wochen</a:t>
            </a:r>
            <a:r>
              <a:rPr lang="en-US" sz="1800" kern="1200" dirty="0">
                <a:solidFill>
                  <a:srgbClr val="000000"/>
                </a:solidFill>
              </a:rPr>
              <a:t>/</a:t>
            </a:r>
            <a:r>
              <a:rPr lang="en-US" sz="1800" kern="1200" dirty="0" err="1">
                <a:solidFill>
                  <a:srgbClr val="000000"/>
                </a:solidFill>
              </a:rPr>
              <a:t>enden</a:t>
            </a:r>
            <a:r>
              <a:rPr lang="en-US" sz="1800" kern="1200" dirty="0">
                <a:solidFill>
                  <a:srgbClr val="000000"/>
                </a:solidFill>
              </a:rPr>
              <a:t>, </a:t>
            </a:r>
            <a:r>
              <a:rPr lang="en-US" sz="1800" kern="1200" dirty="0" err="1">
                <a:solidFill>
                  <a:srgbClr val="000000"/>
                </a:solidFill>
              </a:rPr>
              <a:t>Feiertage</a:t>
            </a:r>
            <a:r>
              <a:rPr lang="en-US" sz="1800" kern="1200" dirty="0">
                <a:solidFill>
                  <a:srgbClr val="000000"/>
                </a:solidFill>
              </a:rPr>
              <a:t>, 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None/>
              <a:defRPr/>
            </a:pPr>
            <a:r>
              <a:rPr lang="en-US" sz="1800" kern="1200" dirty="0" err="1">
                <a:solidFill>
                  <a:srgbClr val="000000"/>
                </a:solidFill>
              </a:rPr>
              <a:t>Selbstdarstellung</a:t>
            </a:r>
            <a:r>
              <a:rPr lang="en-US" sz="1800" kern="1200" dirty="0">
                <a:solidFill>
                  <a:srgbClr val="000000"/>
                </a:solidFill>
              </a:rPr>
              <a:t>: Art der </a:t>
            </a:r>
            <a:r>
              <a:rPr lang="en-US" sz="1800" kern="1200" dirty="0" err="1">
                <a:solidFill>
                  <a:srgbClr val="000000"/>
                </a:solidFill>
              </a:rPr>
              <a:t>Datenerfassung</a:t>
            </a:r>
            <a:r>
              <a:rPr lang="en-US" sz="1800" kern="1200" dirty="0">
                <a:solidFill>
                  <a:srgbClr val="000000"/>
                </a:solidFill>
              </a:rPr>
              <a:t>, </a:t>
            </a:r>
            <a:r>
              <a:rPr lang="en-US" sz="1800" kern="1200" dirty="0" err="1">
                <a:solidFill>
                  <a:srgbClr val="000000"/>
                </a:solidFill>
              </a:rPr>
              <a:t>Karten</a:t>
            </a:r>
            <a:r>
              <a:rPr lang="en-US" sz="1800" kern="1200" dirty="0">
                <a:solidFill>
                  <a:srgbClr val="000000"/>
                </a:solidFill>
              </a:rPr>
              <a:t> und </a:t>
            </a:r>
            <a:r>
              <a:rPr lang="en-US" sz="1800" kern="1200" dirty="0" err="1">
                <a:solidFill>
                  <a:srgbClr val="000000"/>
                </a:solidFill>
              </a:rPr>
              <a:t>Museen</a:t>
            </a:r>
            <a:r>
              <a:rPr lang="en-US" sz="1800" kern="1200" dirty="0">
                <a:solidFill>
                  <a:srgbClr val="000000"/>
                </a:solidFill>
              </a:rPr>
              <a:t>, </a:t>
            </a:r>
            <a:r>
              <a:rPr lang="en-US" sz="1800" b="1" kern="1200" dirty="0" err="1">
                <a:solidFill>
                  <a:srgbClr val="000000"/>
                </a:solidFill>
              </a:rPr>
              <a:t>Geschichtsschreibung</a:t>
            </a:r>
            <a:r>
              <a:rPr lang="en-US" sz="1800" kern="1200" dirty="0">
                <a:solidFill>
                  <a:srgbClr val="000000"/>
                </a:solidFill>
              </a:rPr>
              <a:t>, …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None/>
              <a:defRPr/>
            </a:pPr>
            <a:r>
              <a:rPr lang="en-US" sz="1800" kern="1200" dirty="0" err="1">
                <a:solidFill>
                  <a:srgbClr val="000000"/>
                </a:solidFill>
              </a:rPr>
              <a:t>Reproduktion</a:t>
            </a:r>
            <a:r>
              <a:rPr lang="en-US" sz="1800" kern="1200" dirty="0">
                <a:solidFill>
                  <a:srgbClr val="000000"/>
                </a:solidFill>
              </a:rPr>
              <a:t>: </a:t>
            </a:r>
            <a:r>
              <a:rPr lang="en-US" sz="1800" b="1" kern="1200" dirty="0" err="1">
                <a:solidFill>
                  <a:srgbClr val="000000"/>
                </a:solidFill>
              </a:rPr>
              <a:t>Schule</a:t>
            </a:r>
            <a:r>
              <a:rPr lang="en-US" sz="1800" b="1" kern="1200" dirty="0">
                <a:solidFill>
                  <a:srgbClr val="000000"/>
                </a:solidFill>
              </a:rPr>
              <a:t>, </a:t>
            </a:r>
            <a:r>
              <a:rPr lang="en-US" sz="1800" kern="1200" dirty="0" err="1">
                <a:solidFill>
                  <a:srgbClr val="000000"/>
                </a:solidFill>
              </a:rPr>
              <a:t>Medien</a:t>
            </a:r>
            <a:r>
              <a:rPr lang="en-US" sz="1800" kern="1200" dirty="0">
                <a:solidFill>
                  <a:srgbClr val="000000"/>
                </a:solidFill>
              </a:rPr>
              <a:t>, </a:t>
            </a:r>
            <a:r>
              <a:rPr lang="en-US" sz="1800" kern="1200" dirty="0" err="1">
                <a:solidFill>
                  <a:srgbClr val="000000"/>
                </a:solidFill>
              </a:rPr>
              <a:t>Konsum</a:t>
            </a:r>
            <a:r>
              <a:rPr lang="en-US" sz="1800" kern="1200" dirty="0">
                <a:solidFill>
                  <a:srgbClr val="000000"/>
                </a:solidFill>
              </a:rPr>
              <a:t>, ... </a:t>
            </a:r>
            <a:endParaRPr lang="en-US" sz="1800" kern="1200" dirty="0" smtClean="0">
              <a:solidFill>
                <a:srgbClr val="000000"/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None/>
              <a:defRPr/>
            </a:pPr>
            <a:endParaRPr lang="de-AT" sz="1800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None/>
              <a:defRPr/>
            </a:pPr>
            <a:r>
              <a:rPr lang="de-AT" sz="1800" dirty="0" err="1" smtClean="0"/>
              <a:t>Lit</a:t>
            </a:r>
            <a:r>
              <a:rPr lang="de-AT" sz="1800" dirty="0"/>
              <a:t>.: </a:t>
            </a:r>
            <a:r>
              <a:rPr lang="de-AT" sz="1800" dirty="0" smtClean="0"/>
              <a:t>Benedict Anderson (1993) Die Erfindung der Nation. Zur Karriere eines folgenreichen Konzepts.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None/>
              <a:defRPr/>
            </a:pPr>
            <a:r>
              <a:rPr lang="de-AT" sz="1800" dirty="0" err="1" smtClean="0"/>
              <a:t>Hobswabm</a:t>
            </a:r>
            <a:r>
              <a:rPr lang="de-AT" sz="1800" dirty="0" smtClean="0"/>
              <a:t>, Eric </a:t>
            </a:r>
            <a:r>
              <a:rPr lang="de-AT" sz="1800" dirty="0"/>
              <a:t>&amp; </a:t>
            </a:r>
            <a:r>
              <a:rPr lang="de-AT" sz="1800" dirty="0" smtClean="0"/>
              <a:t>Ranger, Terence (1983) The Invention </a:t>
            </a:r>
            <a:r>
              <a:rPr lang="de-AT" sz="1800" dirty="0" err="1" smtClean="0"/>
              <a:t>of</a:t>
            </a:r>
            <a:r>
              <a:rPr lang="de-AT" sz="1800" dirty="0" smtClean="0"/>
              <a:t> Tradition. </a:t>
            </a:r>
            <a:endParaRPr lang="de-AT" sz="1800" dirty="0"/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None/>
              <a:defRPr/>
            </a:pPr>
            <a:endParaRPr lang="en-US" sz="1800" b="1" kern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61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75989"/>
            <a:ext cx="8229600" cy="1082284"/>
          </a:xfrm>
        </p:spPr>
        <p:txBody>
          <a:bodyPr/>
          <a:lstStyle/>
          <a:p>
            <a:r>
              <a:rPr lang="de-DE" sz="3200" b="0" dirty="0"/>
              <a:t>Bildung - Ohne Schule kein Nationalstaat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68312" y="1700808"/>
            <a:ext cx="8280151" cy="4711105"/>
          </a:xfrm>
        </p:spPr>
        <p:txBody>
          <a:bodyPr>
            <a:normAutofit fontScale="55000" lnSpcReduction="20000"/>
          </a:bodyPr>
          <a:lstStyle/>
          <a:p>
            <a:pPr marL="457200" indent="-457200">
              <a:lnSpc>
                <a:spcPct val="90000"/>
              </a:lnSpc>
              <a:buFontTx/>
              <a:buAutoNum type="arabicParenBoth"/>
              <a:defRPr/>
            </a:pPr>
            <a:r>
              <a:rPr lang="de-DE" dirty="0"/>
              <a:t>Identifikation mit dem Gemeinwesen  sicherstellen – loyale </a:t>
            </a:r>
            <a:r>
              <a:rPr lang="de-DE" dirty="0" err="1"/>
              <a:t>BürgerInnen</a:t>
            </a:r>
            <a:endParaRPr lang="de-DE" dirty="0"/>
          </a:p>
          <a:p>
            <a:pPr marL="457200" indent="-457200">
              <a:lnSpc>
                <a:spcPct val="90000"/>
              </a:lnSpc>
              <a:buFontTx/>
              <a:buAutoNum type="arabicParenBoth"/>
              <a:defRPr/>
            </a:pPr>
            <a:endParaRPr lang="de-DE" dirty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de-DE" dirty="0"/>
              <a:t>(2) Kollektives Bewusstsein und Gedächtnis erzeugen – nationales Selbstbild</a:t>
            </a:r>
          </a:p>
          <a:p>
            <a:pPr>
              <a:lnSpc>
                <a:spcPct val="90000"/>
              </a:lnSpc>
              <a:defRPr/>
            </a:pPr>
            <a:endParaRPr lang="de-DE" dirty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de-DE" dirty="0"/>
              <a:t>(3) Kanon (vorgeblich) geteilter kultureller Werte, Normen und Praxen durchsetzen</a:t>
            </a:r>
          </a:p>
          <a:p>
            <a:pPr>
              <a:lnSpc>
                <a:spcPct val="90000"/>
              </a:lnSpc>
              <a:defRPr/>
            </a:pPr>
            <a:endParaRPr lang="de-DE" sz="2800" dirty="0"/>
          </a:p>
          <a:p>
            <a:pPr marL="0" indent="0">
              <a:lnSpc>
                <a:spcPct val="170000"/>
              </a:lnSpc>
              <a:buNone/>
              <a:defRPr/>
            </a:pPr>
            <a:r>
              <a:rPr lang="de-DE" sz="3600" dirty="0"/>
              <a:t>Manifestiert sich vielfältig: </a:t>
            </a:r>
          </a:p>
          <a:p>
            <a:pPr marL="0" indent="0">
              <a:lnSpc>
                <a:spcPct val="170000"/>
              </a:lnSpc>
              <a:buNone/>
              <a:defRPr/>
            </a:pPr>
            <a:r>
              <a:rPr lang="de-DE" sz="3600" dirty="0"/>
              <a:t>in der Ordnung des Raumes, in der Disziplinierung, in zivilen Umgangsformen, im Umgang mit Ein/Mehrsprachigkeit, Religion, in Darstellungen in den Unterrichtsmaterialien, Argumentationsstrategien</a:t>
            </a:r>
          </a:p>
          <a:p>
            <a:pPr>
              <a:lnSpc>
                <a:spcPct val="90000"/>
              </a:lnSpc>
              <a:defRPr/>
            </a:pPr>
            <a:endParaRPr lang="de-DE" sz="2800" dirty="0"/>
          </a:p>
          <a:p>
            <a:pPr>
              <a:lnSpc>
                <a:spcPct val="90000"/>
              </a:lnSpc>
              <a:defRPr/>
            </a:pPr>
            <a:endParaRPr lang="de-DE" sz="2800" dirty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de-DE" sz="2800" dirty="0" err="1"/>
              <a:t>Lit</a:t>
            </a:r>
            <a:r>
              <a:rPr lang="de-DE" sz="2800" dirty="0"/>
              <a:t>.: </a:t>
            </a:r>
            <a:r>
              <a:rPr lang="de-DE" sz="2800" dirty="0" smtClean="0"/>
              <a:t>Ingrid </a:t>
            </a:r>
            <a:r>
              <a:rPr lang="de-DE" sz="2800" dirty="0" err="1" smtClean="0"/>
              <a:t>Gogolin</a:t>
            </a:r>
            <a:r>
              <a:rPr lang="de-DE" sz="2800" dirty="0" smtClean="0"/>
              <a:t> (2008/1994) Der </a:t>
            </a:r>
            <a:r>
              <a:rPr lang="de-DE" sz="2800" dirty="0" err="1" smtClean="0"/>
              <a:t>monolinguale</a:t>
            </a:r>
            <a:r>
              <a:rPr lang="de-DE" sz="2800" dirty="0" smtClean="0"/>
              <a:t> Habitus der multilingualen Schule. </a:t>
            </a:r>
            <a:r>
              <a:rPr lang="de-DE" sz="2800" dirty="0" err="1" smtClean="0"/>
              <a:t>Waxmann</a:t>
            </a:r>
            <a:r>
              <a:rPr lang="de-DE" sz="2800" dirty="0" smtClean="0"/>
              <a:t>.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de-DE" sz="2800" dirty="0" err="1" smtClean="0"/>
              <a:t>Schiffauer</a:t>
            </a:r>
            <a:r>
              <a:rPr lang="de-DE" sz="2800" dirty="0" smtClean="0"/>
              <a:t>, Baumann, </a:t>
            </a:r>
            <a:r>
              <a:rPr lang="de-DE" sz="2800" dirty="0" err="1" smtClean="0"/>
              <a:t>Kastoryano</a:t>
            </a:r>
            <a:r>
              <a:rPr lang="de-DE" sz="2800" dirty="0" smtClean="0"/>
              <a:t>, </a:t>
            </a:r>
            <a:r>
              <a:rPr lang="de-DE" sz="2800" dirty="0" err="1" smtClean="0"/>
              <a:t>Vertovec</a:t>
            </a:r>
            <a:r>
              <a:rPr lang="de-DE" sz="2800" dirty="0" smtClean="0"/>
              <a:t> </a:t>
            </a:r>
            <a:r>
              <a:rPr lang="de-DE" sz="2800" dirty="0"/>
              <a:t>(2002) Staat - Schule </a:t>
            </a:r>
            <a:r>
              <a:rPr lang="de-DE" sz="2800" dirty="0" smtClean="0"/>
              <a:t>– Ethnizität. Politische Sozialisation von Immigrantenkindern in vier europäischen Ländern. </a:t>
            </a:r>
            <a:r>
              <a:rPr lang="de-DE" sz="2800" dirty="0" err="1" smtClean="0"/>
              <a:t>Waxmann</a:t>
            </a:r>
            <a:r>
              <a:rPr lang="de-DE" sz="2800" dirty="0" smtClean="0"/>
              <a:t>. </a:t>
            </a:r>
            <a:endParaRPr lang="de-DE" sz="2800" dirty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de-DE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512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5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Ethnizität - Nation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AT" dirty="0" smtClean="0"/>
              <a:t>Definition:</a:t>
            </a:r>
          </a:p>
          <a:p>
            <a:pPr marL="0" indent="0">
              <a:buNone/>
            </a:pPr>
            <a:r>
              <a:rPr lang="de-AT" dirty="0" smtClean="0"/>
              <a:t>Ethnizität </a:t>
            </a:r>
            <a:r>
              <a:rPr lang="de-AT" dirty="0"/>
              <a:t>ist die Beziehung zwischen Gruppen, die von sich glauben, dass sie sich kulturell voneinander unterscheiden.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/>
              <a:t>Eine ethnische Gruppe tradiert die Vorstellung einer gemeinsamen Geschichte und Abstammung.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/>
              <a:t>Unterschied zwischen ethnischer Gruppe und Nation: eine nationale Gruppe beansprucht einen Staat für sich, eine ethnische Gruppe nicht. </a:t>
            </a:r>
            <a:endParaRPr lang="de-AT" dirty="0" smtClean="0"/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 err="1" smtClean="0"/>
              <a:t>Lit</a:t>
            </a:r>
            <a:r>
              <a:rPr lang="de-AT" dirty="0" smtClean="0"/>
              <a:t>.: Thomas H. Eriksen (2002) </a:t>
            </a:r>
            <a:r>
              <a:rPr lang="de-AT" dirty="0" err="1" smtClean="0"/>
              <a:t>Ethnicity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Nationalism</a:t>
            </a:r>
            <a:r>
              <a:rPr lang="de-AT" dirty="0" smtClean="0"/>
              <a:t>. Anthropological </a:t>
            </a:r>
            <a:r>
              <a:rPr lang="de-AT" dirty="0" err="1" smtClean="0"/>
              <a:t>Perspectives</a:t>
            </a:r>
            <a:r>
              <a:rPr lang="de-AT" dirty="0" smtClean="0"/>
              <a:t>.</a:t>
            </a:r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2941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4" name="Titel 1"/>
          <p:cNvSpPr>
            <a:spLocks noGrp="1"/>
          </p:cNvSpPr>
          <p:nvPr>
            <p:ph type="title"/>
          </p:nvPr>
        </p:nvSpPr>
        <p:spPr>
          <a:xfrm>
            <a:off x="395288" y="258763"/>
            <a:ext cx="8497887" cy="1008062"/>
          </a:xfrm>
        </p:spPr>
        <p:txBody>
          <a:bodyPr/>
          <a:lstStyle/>
          <a:p>
            <a:pPr eaLnBrk="1" hangingPunct="1"/>
            <a:r>
              <a:rPr lang="de-AT"/>
              <a:t>Ethnische Identität</a:t>
            </a:r>
            <a:endParaRPr lang="de-AT" sz="3600"/>
          </a:p>
        </p:txBody>
      </p:sp>
      <p:sp>
        <p:nvSpPr>
          <p:cNvPr id="12291" name="Inhaltsplatzhalter 2"/>
          <p:cNvSpPr>
            <a:spLocks noGrp="1"/>
          </p:cNvSpPr>
          <p:nvPr>
            <p:ph idx="1"/>
          </p:nvPr>
        </p:nvSpPr>
        <p:spPr>
          <a:xfrm>
            <a:off x="395288" y="1268760"/>
            <a:ext cx="8425184" cy="4757390"/>
          </a:xfrm>
        </p:spPr>
        <p:txBody>
          <a:bodyPr>
            <a:noAutofit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de-AT" sz="1800" dirty="0"/>
              <a:t>	Funktion für die Verortung im sozialen Universum, in dem unterschiedliche Kategorien (von Menschen) für Anerkennung und Zugang zu Ressourcen eine Rolle spielen:</a:t>
            </a:r>
          </a:p>
          <a:p>
            <a:pPr eaLnBrk="1" hangingPunct="1">
              <a:buFont typeface="Arial" charset="0"/>
              <a:buNone/>
              <a:defRPr/>
            </a:pPr>
            <a:endParaRPr lang="de-AT" sz="1800" dirty="0"/>
          </a:p>
          <a:p>
            <a:pPr eaLnBrk="1" hangingPunct="1">
              <a:buFont typeface="Symbol" pitchFamily="18" charset="2"/>
              <a:buChar char="Þ"/>
              <a:defRPr/>
            </a:pPr>
            <a:r>
              <a:rPr lang="de-AT" sz="2400" dirty="0"/>
              <a:t>Prozesse der Abstimmung von Selbst- und Fremdzuschreibung</a:t>
            </a:r>
          </a:p>
          <a:p>
            <a:pPr eaLnBrk="1" hangingPunct="1">
              <a:defRPr/>
            </a:pPr>
            <a:endParaRPr lang="de-AT" sz="2400" dirty="0"/>
          </a:p>
          <a:p>
            <a:pPr eaLnBrk="1" hangingPunct="1">
              <a:buFontTx/>
              <a:buChar char="-"/>
              <a:defRPr/>
            </a:pPr>
            <a:r>
              <a:rPr lang="de-AT" sz="2000" dirty="0"/>
              <a:t>verhandelbar (bewusst oder unbewusst)</a:t>
            </a:r>
          </a:p>
          <a:p>
            <a:pPr eaLnBrk="1" hangingPunct="1">
              <a:buFontTx/>
              <a:buChar char="-"/>
              <a:defRPr/>
            </a:pPr>
            <a:r>
              <a:rPr lang="de-AT" sz="2000" dirty="0"/>
              <a:t>manipulierbar (</a:t>
            </a:r>
            <a:r>
              <a:rPr lang="de-AT" sz="2000" dirty="0" err="1"/>
              <a:t>serb.orthodoxes</a:t>
            </a:r>
            <a:r>
              <a:rPr lang="de-AT" sz="2000" dirty="0"/>
              <a:t> Armband </a:t>
            </a:r>
            <a:r>
              <a:rPr lang="de-AT" sz="2000" dirty="0" err="1"/>
              <a:t>Strache</a:t>
            </a:r>
            <a:r>
              <a:rPr lang="de-AT" sz="2000" dirty="0"/>
              <a:t>)</a:t>
            </a:r>
          </a:p>
          <a:p>
            <a:pPr eaLnBrk="1" hangingPunct="1">
              <a:buFontTx/>
              <a:buChar char="-"/>
              <a:defRPr/>
            </a:pPr>
            <a:r>
              <a:rPr lang="de-AT" sz="2000" dirty="0"/>
              <a:t>situativ (je nach KommunikationspartnerInnen andere Elemente im Vordergrund)</a:t>
            </a:r>
          </a:p>
          <a:p>
            <a:pPr eaLnBrk="1" hangingPunct="1">
              <a:buFontTx/>
              <a:buChar char="-"/>
              <a:defRPr/>
            </a:pPr>
            <a:r>
              <a:rPr lang="de-AT" sz="2000" dirty="0"/>
              <a:t>instrumentell (Zugang zu Ressourcen)</a:t>
            </a:r>
          </a:p>
          <a:p>
            <a:pPr eaLnBrk="1" hangingPunct="1">
              <a:buFontTx/>
              <a:buChar char="-"/>
              <a:defRPr/>
            </a:pPr>
            <a:r>
              <a:rPr lang="de-AT" sz="2000" dirty="0"/>
              <a:t>fluid nicht statisch (verändert sich im Laufe des Lebens)</a:t>
            </a:r>
          </a:p>
          <a:p>
            <a:pPr eaLnBrk="1" hangingPunct="1">
              <a:buFontTx/>
              <a:buChar char="-"/>
              <a:defRPr/>
            </a:pPr>
            <a:r>
              <a:rPr lang="de-AT" sz="2000" dirty="0"/>
              <a:t>neue Kategorien können entstehen und alte vergehen</a:t>
            </a:r>
          </a:p>
          <a:p>
            <a:pPr eaLnBrk="1" hangingPunct="1">
              <a:buFont typeface="Arial" charset="0"/>
              <a:buNone/>
              <a:defRPr/>
            </a:pPr>
            <a:endParaRPr lang="de-AT" sz="1800" dirty="0"/>
          </a:p>
          <a:p>
            <a:pPr eaLnBrk="1" hangingPunct="1">
              <a:buFont typeface="Arial" charset="0"/>
              <a:buNone/>
              <a:defRPr/>
            </a:pPr>
            <a:r>
              <a:rPr lang="de-AT" sz="1800" dirty="0" err="1"/>
              <a:t>Lit</a:t>
            </a:r>
            <a:r>
              <a:rPr lang="de-AT" sz="1800" dirty="0"/>
              <a:t>.: Thomas H. Eriksen (2002) </a:t>
            </a:r>
            <a:r>
              <a:rPr lang="de-AT" sz="1800" dirty="0" err="1"/>
              <a:t>Ethnicity</a:t>
            </a:r>
            <a:r>
              <a:rPr lang="de-AT" sz="1800" dirty="0"/>
              <a:t> </a:t>
            </a:r>
            <a:r>
              <a:rPr lang="de-AT" sz="1800" dirty="0" err="1"/>
              <a:t>and</a:t>
            </a:r>
            <a:r>
              <a:rPr lang="de-AT" sz="1800" dirty="0"/>
              <a:t> </a:t>
            </a:r>
            <a:r>
              <a:rPr lang="de-AT" sz="1800" dirty="0" err="1"/>
              <a:t>Nationalism</a:t>
            </a:r>
            <a:r>
              <a:rPr lang="de-AT" sz="1800" dirty="0"/>
              <a:t>. Anthropological </a:t>
            </a:r>
            <a:r>
              <a:rPr lang="de-AT" sz="1800" dirty="0" err="1"/>
              <a:t>Perspectives</a:t>
            </a:r>
            <a:r>
              <a:rPr lang="de-AT" sz="1800" dirty="0"/>
              <a:t>.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de-AT" sz="1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9035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422</Words>
  <Application>Microsoft Office PowerPoint</Application>
  <PresentationFormat>Bildschirmpräsentation (4:3)</PresentationFormat>
  <Paragraphs>72</Paragraphs>
  <Slides>6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</vt:lpstr>
      <vt:lpstr>Kollektive Identitäten, ethnizität und nation </vt:lpstr>
      <vt:lpstr>Wer oder was sind denn    „die Österreicher/innen“?</vt:lpstr>
      <vt:lpstr>Nation - kollektives Selbstverständnis und individuelle Zugehörigkeit</vt:lpstr>
      <vt:lpstr>Bildung - Ohne Schule kein Nationalstaat</vt:lpstr>
      <vt:lpstr>Ethnizität - Nation</vt:lpstr>
      <vt:lpstr>Ethnische Identität</vt:lpstr>
    </vt:vector>
  </TitlesOfParts>
  <Company>JKU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Input 1   Dr. Herzog-PUnzenberger</dc:title>
  <dc:creator>Barbara Herzog-Punzenberger</dc:creator>
  <cp:lastModifiedBy>Barbara Herzog-Punzenberger</cp:lastModifiedBy>
  <cp:revision>4</cp:revision>
  <dcterms:created xsi:type="dcterms:W3CDTF">2016-03-15T21:35:28Z</dcterms:created>
  <dcterms:modified xsi:type="dcterms:W3CDTF">2016-03-15T21:52:43Z</dcterms:modified>
</cp:coreProperties>
</file>