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80"/>
  </p:normalViewPr>
  <p:slideViewPr>
    <p:cSldViewPr snapToGrid="0" snapToObjects="1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uk-UA" smtClean="0"/>
              <a:t>06.12.17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52678-F120-3D43-ABFD-FF202FD4A2B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453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uk-UA" smtClean="0"/>
              <a:t>06.12.17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93FC7-46F5-264F-B9E7-FF1A4C8CAB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12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93FC7-46F5-264F-B9E7-FF1A4C8CAB9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uk-UA" smtClean="0"/>
              <a:t>06.12.17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3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/>
              <a:t>06.12.17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Wohlfahrtsstaatstheorien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8B9-4BFD-E34B-B99C-F3EE43177A2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/>
              <a:t>06.12.17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Wohlfahrtsstaatstheorien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8B9-4BFD-E34B-B99C-F3EE43177A2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1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/>
              <a:t>06.12.17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Wohlfahrtsstaatstheorien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8B9-4BFD-E34B-B99C-F3EE43177A2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3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/>
              <a:t>06.12.17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Wohlfahrtsstaatstheorien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8B9-4BFD-E34B-B99C-F3EE43177A2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5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/>
              <a:t>06.12.17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Wohlfahrtsstaatstheorien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8B9-4BFD-E34B-B99C-F3EE43177A2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5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/>
              <a:t>06.12.17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Wohlfahrtsstaatstheorien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8B9-4BFD-E34B-B99C-F3EE43177A2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5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/>
              <a:t>06.12.17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Wohlfahrtsstaatstheorien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8B9-4BFD-E34B-B99C-F3EE43177A2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0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/>
              <a:t>06.12.17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Wohlfahrtsstaatstheorien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8B9-4BFD-E34B-B99C-F3EE43177A2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4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/>
              <a:t>06.12.17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Wohlfahrtsstaatstheorien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8B9-4BFD-E34B-B99C-F3EE43177A2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/>
              <a:t>06.12.17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Wohlfahrtsstaatstheorien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8B9-4BFD-E34B-B99C-F3EE43177A2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0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mtClean="0"/>
              <a:t>06.12.17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Wohlfahrtsstaatstheorien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8B9-4BFD-E34B-B99C-F3EE43177A2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2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uk-UA" smtClean="0"/>
              <a:t>06.12.17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Wohlfahrtsstaatstheorien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E68B9-4BFD-E34B-B99C-F3EE43177A2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0442" y="1169820"/>
            <a:ext cx="10331116" cy="2387600"/>
          </a:xfrm>
        </p:spPr>
        <p:txBody>
          <a:bodyPr>
            <a:normAutofit fontScale="90000"/>
          </a:bodyPr>
          <a:lstStyle/>
          <a:p>
            <a:r>
              <a:rPr lang="en-US" sz="2700" i="1" dirty="0" smtClean="0">
                <a:latin typeface="Imprint MT Shadow" charset="0"/>
                <a:ea typeface="Imprint MT Shadow" charset="0"/>
                <a:cs typeface="Imprint MT Shadow" charset="0"/>
              </a:rPr>
              <a:t>Isabelle </a:t>
            </a:r>
            <a:r>
              <a:rPr lang="en-US" sz="2700" i="1" dirty="0" err="1" smtClean="0">
                <a:latin typeface="Imprint MT Shadow" charset="0"/>
                <a:ea typeface="Imprint MT Shadow" charset="0"/>
                <a:cs typeface="Imprint MT Shadow" charset="0"/>
              </a:rPr>
              <a:t>Stadelmann</a:t>
            </a:r>
            <a:r>
              <a:rPr lang="en-US" sz="2700" i="1" dirty="0" smtClean="0">
                <a:latin typeface="Imprint MT Shadow" charset="0"/>
                <a:ea typeface="Imprint MT Shadow" charset="0"/>
                <a:cs typeface="Imprint MT Shadow" charset="0"/>
              </a:rPr>
              <a:t>-Steffen, Richard </a:t>
            </a:r>
            <a:r>
              <a:rPr lang="en-US" sz="2700" i="1" dirty="0" err="1" smtClean="0">
                <a:latin typeface="Imprint MT Shadow" charset="0"/>
                <a:ea typeface="Imprint MT Shadow" charset="0"/>
                <a:cs typeface="Imprint MT Shadow" charset="0"/>
              </a:rPr>
              <a:t>Traunmüller</a:t>
            </a:r>
            <a:r>
              <a:rPr lang="en-US" sz="2700" b="1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en-US" sz="2700" b="1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en-US" sz="3200" b="1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en-US" sz="3200" b="1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en-US" sz="4400" b="1" dirty="0" smtClean="0">
                <a:latin typeface="Imprint MT Shadow" charset="0"/>
                <a:ea typeface="Imprint MT Shadow" charset="0"/>
                <a:cs typeface="Imprint MT Shadow" charset="0"/>
              </a:rPr>
              <a:t>Der </a:t>
            </a:r>
            <a:r>
              <a:rPr lang="en-US" sz="4400" b="1" dirty="0" err="1" smtClean="0">
                <a:latin typeface="Imprint MT Shadow" charset="0"/>
                <a:ea typeface="Imprint MT Shadow" charset="0"/>
                <a:cs typeface="Imprint MT Shadow" charset="0"/>
              </a:rPr>
              <a:t>religiöse</a:t>
            </a:r>
            <a:r>
              <a:rPr lang="en-US" sz="4400" b="1" dirty="0" smtClean="0">
                <a:latin typeface="Imprint MT Shadow" charset="0"/>
                <a:ea typeface="Imprint MT Shadow" charset="0"/>
                <a:cs typeface="Imprint MT Shadow" charset="0"/>
              </a:rPr>
              <a:t> </a:t>
            </a:r>
            <a:r>
              <a:rPr lang="en-US" sz="4400" b="1" dirty="0" err="1" smtClean="0">
                <a:latin typeface="Imprint MT Shadow" charset="0"/>
                <a:ea typeface="Imprint MT Shadow" charset="0"/>
                <a:cs typeface="Imprint MT Shadow" charset="0"/>
              </a:rPr>
              <a:t>Faktor</a:t>
            </a:r>
            <a:r>
              <a:rPr lang="en-US" sz="4400" b="1" dirty="0" smtClean="0">
                <a:latin typeface="Imprint MT Shadow" charset="0"/>
                <a:ea typeface="Imprint MT Shadow" charset="0"/>
                <a:cs typeface="Imprint MT Shadow" charset="0"/>
              </a:rPr>
              <a:t> in der </a:t>
            </a:r>
            <a:r>
              <a:rPr lang="en-US" sz="4400" b="1" dirty="0" err="1" smtClean="0">
                <a:latin typeface="Imprint MT Shadow" charset="0"/>
                <a:ea typeface="Imprint MT Shadow" charset="0"/>
                <a:cs typeface="Imprint MT Shadow" charset="0"/>
              </a:rPr>
              <a:t>Familienpolotik</a:t>
            </a:r>
            <a:r>
              <a:rPr lang="en-US" sz="4400" b="1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en-US" sz="4400" b="1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en-US" sz="4400" b="1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en-US" sz="4400" b="1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en-US" sz="2700" b="1" dirty="0" smtClean="0">
                <a:latin typeface="Imprint MT Shadow" charset="0"/>
                <a:ea typeface="Imprint MT Shadow" charset="0"/>
                <a:cs typeface="Imprint MT Shadow" charset="0"/>
              </a:rPr>
              <a:t> </a:t>
            </a:r>
            <a:endParaRPr lang="en-US" sz="2200" b="1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20081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Imprint MT Shadow" charset="0"/>
                <a:ea typeface="Imprint MT Shadow" charset="0"/>
                <a:cs typeface="Imprint MT Shadow" charset="0"/>
              </a:rPr>
              <a:t>Solomiya</a:t>
            </a:r>
            <a: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  <a:t> </a:t>
            </a:r>
            <a:r>
              <a:rPr lang="en-US" dirty="0" err="1" smtClean="0">
                <a:latin typeface="Imprint MT Shadow" charset="0"/>
                <a:ea typeface="Imprint MT Shadow" charset="0"/>
                <a:cs typeface="Imprint MT Shadow" charset="0"/>
              </a:rPr>
              <a:t>Velyka</a:t>
            </a:r>
            <a:endParaRPr lang="en-US" dirty="0" smtClean="0">
              <a:latin typeface="Imprint MT Shadow" charset="0"/>
              <a:ea typeface="Imprint MT Shadow" charset="0"/>
              <a:cs typeface="Imprint MT Shadow" charset="0"/>
            </a:endParaRPr>
          </a:p>
          <a:p>
            <a:r>
              <a:rPr lang="en-US" dirty="0" err="1" smtClean="0">
                <a:latin typeface="Imprint MT Shadow" charset="0"/>
                <a:ea typeface="Imprint MT Shadow" charset="0"/>
                <a:cs typeface="Imprint MT Shadow" charset="0"/>
              </a:rPr>
              <a:t>Wohlfahrtsstaatstheorien</a:t>
            </a:r>
            <a:endParaRPr lang="en-US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20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en-US" dirty="0" err="1" smtClean="0">
                <a:latin typeface="Imprint MT Shadow" charset="0"/>
                <a:ea typeface="Imprint MT Shadow" charset="0"/>
                <a:cs typeface="Imprint MT Shadow" charset="0"/>
              </a:rPr>
              <a:t>Ziel</a:t>
            </a:r>
            <a: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  <a:t> des </a:t>
            </a:r>
            <a:r>
              <a:rPr lang="en-US" dirty="0" err="1" smtClean="0">
                <a:latin typeface="Imprint MT Shadow" charset="0"/>
                <a:ea typeface="Imprint MT Shadow" charset="0"/>
                <a:cs typeface="Imprint MT Shadow" charset="0"/>
              </a:rPr>
              <a:t>Textes</a:t>
            </a:r>
            <a: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Untersuchung der Rolle der Religion für die Ausgestaltung der Familienpolitik: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de-DE" sz="2800" dirty="0" smtClean="0">
                <a:latin typeface="Imprint MT Shadow" charset="0"/>
                <a:ea typeface="Imprint MT Shadow" charset="0"/>
                <a:cs typeface="Imprint MT Shadow" charset="0"/>
              </a:rPr>
              <a:t>Der klassische Ansatz – Christdemokratie und der Einfluss der katholische Kultur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de-DE" sz="2800" dirty="0" smtClean="0">
                <a:latin typeface="Imprint MT Shadow" charset="0"/>
                <a:ea typeface="Imprint MT Shadow" charset="0"/>
                <a:cs typeface="Imprint MT Shadow" charset="0"/>
              </a:rPr>
              <a:t>Der neuere  Ansatz – die Differenzierung des religiösen Faktors und die Rolle der zwei Protestantismus-Traditionen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de-DE" sz="2800" dirty="0" smtClean="0">
                <a:latin typeface="Imprint MT Shadow" charset="0"/>
                <a:ea typeface="Imprint MT Shadow" charset="0"/>
                <a:cs typeface="Imprint MT Shadow" charset="0"/>
              </a:rPr>
              <a:t>Ihr empirischer Test in 27 OECD-Länder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dirty="0" smtClean="0">
              <a:latin typeface="Imprint MT Shadow" charset="0"/>
              <a:ea typeface="Imprint MT Shadow" charset="0"/>
              <a:cs typeface="Imprint MT Shadow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dirty="0" smtClean="0">
              <a:latin typeface="Imprint MT Shadow" charset="0"/>
              <a:ea typeface="Imprint MT Shadow" charset="0"/>
              <a:cs typeface="Imprint MT Shadow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>
              <a:latin typeface="Imprint MT Shadow" charset="0"/>
              <a:ea typeface="Imprint MT Shadow" charset="0"/>
              <a:cs typeface="Imprint MT Shadow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z="1600" dirty="0" smtClean="0">
                <a:latin typeface="Imprint MT Shadow" charset="0"/>
                <a:ea typeface="Imprint MT Shadow" charset="0"/>
                <a:cs typeface="Imprint MT Shadow" charset="0"/>
              </a:rPr>
              <a:t>06.12.17</a:t>
            </a:r>
            <a:endParaRPr lang="en-US" sz="1600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err="1" smtClean="0">
                <a:latin typeface="Imprint MT Shadow" charset="0"/>
                <a:ea typeface="Imprint MT Shadow" charset="0"/>
                <a:cs typeface="Imprint MT Shadow" charset="0"/>
              </a:rPr>
              <a:t>Wohlfahrtsstaatstheorien</a:t>
            </a:r>
            <a:endParaRPr lang="en-US" sz="1600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8B9-4BFD-E34B-B99C-F3EE43177A25}" type="slidenum">
              <a:rPr lang="en-US" sz="1600" smtClean="0">
                <a:latin typeface="Imprint MT Shadow" charset="0"/>
                <a:ea typeface="Imprint MT Shadow" charset="0"/>
                <a:cs typeface="Imprint MT Shadow" charset="0"/>
              </a:rPr>
              <a:t>2</a:t>
            </a:fld>
            <a:endParaRPr lang="en-US" sz="1600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94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8411"/>
            <a:ext cx="10515600" cy="1325563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4000" dirty="0" err="1" smtClean="0">
                <a:latin typeface="Imprint MT Shadow" charset="0"/>
                <a:ea typeface="Imprint MT Shadow" charset="0"/>
                <a:cs typeface="Imprint MT Shadow" charset="0"/>
              </a:rPr>
              <a:t>Theoretischer</a:t>
            </a:r>
            <a:r>
              <a:rPr lang="en-US" sz="4000" dirty="0" smtClean="0">
                <a:latin typeface="Imprint MT Shadow" charset="0"/>
                <a:ea typeface="Imprint MT Shadow" charset="0"/>
                <a:cs typeface="Imprint MT Shadow" charset="0"/>
              </a:rPr>
              <a:t> </a:t>
            </a:r>
            <a:r>
              <a:rPr lang="en-US" sz="4000" dirty="0" err="1" smtClean="0">
                <a:latin typeface="Imprint MT Shadow" charset="0"/>
                <a:ea typeface="Imprint MT Shadow" charset="0"/>
                <a:cs typeface="Imprint MT Shadow" charset="0"/>
              </a:rPr>
              <a:t>Hintergrund</a:t>
            </a:r>
            <a: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  <a:t>Der klassische Ansatz – Christdemokratie und der Einfluss der katholische Kultur</a:t>
            </a:r>
            <a:b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de-DE" sz="2800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de-DE" sz="2800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3974"/>
            <a:ext cx="10515600" cy="4351338"/>
          </a:xfrm>
        </p:spPr>
        <p:txBody>
          <a:bodyPr>
            <a:normAutofit lnSpcReduction="10000"/>
          </a:bodyPr>
          <a:lstStyle/>
          <a:p>
            <a:pPr lvl="1">
              <a:buFont typeface="Wingdings" charset="2"/>
              <a:buChar char="Ø"/>
            </a:pPr>
            <a:r>
              <a:rPr lang="de-DE" dirty="0">
                <a:latin typeface="Imprint MT Shadow" charset="0"/>
                <a:ea typeface="Imprint MT Shadow" charset="0"/>
                <a:cs typeface="Imprint MT Shadow" charset="0"/>
              </a:rPr>
              <a:t>D</a:t>
            </a: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er Einfluss des Katholizismus bzw. der katholischen Kirche und der Positionen von den katholischen (christdemokratischen) Parteien auf die Entwicklung und Ausgestaltung des Wohlfahrtsstaates</a:t>
            </a:r>
          </a:p>
          <a:p>
            <a:pPr lvl="1">
              <a:buFont typeface="Wingdings" charset="2"/>
              <a:buChar char="Ø"/>
            </a:pPr>
            <a:endParaRPr lang="de-DE" dirty="0" smtClean="0">
              <a:latin typeface="Imprint MT Shadow" charset="0"/>
              <a:ea typeface="Imprint MT Shadow" charset="0"/>
              <a:cs typeface="Imprint MT Shadow" charset="0"/>
            </a:endParaRPr>
          </a:p>
          <a:p>
            <a:pPr lvl="1">
              <a:buFont typeface="Wingdings" charset="2"/>
              <a:buChar char="Ø"/>
            </a:pP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Die Staaten mit starkem katholischem Erbe haben im Vergleich zu protestantischen Ländern „anderen“ Wohlfahrtsstaat → Betonung der sozialen Klasse, Statusrechte und der traditionellen Familie</a:t>
            </a:r>
          </a:p>
          <a:p>
            <a:pPr lvl="1">
              <a:buFont typeface="Wingdings" charset="2"/>
              <a:buChar char="Ø"/>
            </a:pPr>
            <a:endParaRPr lang="de-DE" dirty="0" smtClean="0">
              <a:latin typeface="Imprint MT Shadow" charset="0"/>
              <a:ea typeface="Imprint MT Shadow" charset="0"/>
              <a:cs typeface="Imprint MT Shadow" charset="0"/>
            </a:endParaRPr>
          </a:p>
          <a:p>
            <a:pPr lvl="1">
              <a:buFont typeface="Wingdings" charset="2"/>
              <a:buChar char="Ø"/>
            </a:pP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Die Unterscheidung zwischen „sozialem Katholizismus“ der kontinentalen europäischen WS und den protestantischen skandinavischen WS. Jedoch gemeinsames Ziel: Schutz der Familie:</a:t>
            </a:r>
          </a:p>
          <a:p>
            <a:pPr lvl="2">
              <a:buFont typeface="Wingdings" charset="2"/>
              <a:buChar char="Ø"/>
            </a:pPr>
            <a:r>
              <a:rPr lang="de-DE" sz="2400" i="1" dirty="0" smtClean="0">
                <a:latin typeface="Imprint MT Shadow" charset="0"/>
                <a:ea typeface="Imprint MT Shadow" charset="0"/>
                <a:cs typeface="Imprint MT Shadow" charset="0"/>
              </a:rPr>
              <a:t>General </a:t>
            </a:r>
            <a:r>
              <a:rPr lang="de-DE" sz="2400" i="1" dirty="0" err="1" smtClean="0">
                <a:latin typeface="Imprint MT Shadow" charset="0"/>
                <a:ea typeface="Imprint MT Shadow" charset="0"/>
                <a:cs typeface="Imprint MT Shadow" charset="0"/>
              </a:rPr>
              <a:t>family</a:t>
            </a:r>
            <a:r>
              <a:rPr lang="de-DE" sz="2400" i="1" dirty="0" smtClean="0">
                <a:latin typeface="Imprint MT Shadow" charset="0"/>
                <a:ea typeface="Imprint MT Shadow" charset="0"/>
                <a:cs typeface="Imprint MT Shadow" charset="0"/>
              </a:rPr>
              <a:t> </a:t>
            </a:r>
            <a:r>
              <a:rPr lang="de-DE" sz="2400" i="1" dirty="0" err="1" smtClean="0">
                <a:latin typeface="Imprint MT Shadow" charset="0"/>
                <a:ea typeface="Imprint MT Shadow" charset="0"/>
                <a:cs typeface="Imprint MT Shadow" charset="0"/>
              </a:rPr>
              <a:t>support</a:t>
            </a:r>
            <a:r>
              <a:rPr lang="de-DE" sz="2400" i="1" dirty="0" smtClean="0">
                <a:latin typeface="Imprint MT Shadow" charset="0"/>
                <a:ea typeface="Imprint MT Shadow" charset="0"/>
                <a:cs typeface="Imprint MT Shadow" charset="0"/>
              </a:rPr>
              <a:t> </a:t>
            </a:r>
            <a:r>
              <a:rPr lang="de-DE" sz="2400" i="1" dirty="0" err="1" smtClean="0">
                <a:latin typeface="Imprint MT Shadow" charset="0"/>
                <a:ea typeface="Imprint MT Shadow" charset="0"/>
                <a:cs typeface="Imprint MT Shadow" charset="0"/>
              </a:rPr>
              <a:t>model</a:t>
            </a:r>
            <a:r>
              <a:rPr lang="de-DE" sz="2400" i="1" dirty="0" smtClean="0">
                <a:latin typeface="Imprint MT Shadow" charset="0"/>
                <a:ea typeface="Imprint MT Shadow" charset="0"/>
                <a:cs typeface="Imprint MT Shadow" charset="0"/>
              </a:rPr>
              <a:t> vs. dual </a:t>
            </a:r>
            <a:r>
              <a:rPr lang="de-DE" sz="2400" i="1" dirty="0" err="1" smtClean="0">
                <a:latin typeface="Imprint MT Shadow" charset="0"/>
                <a:ea typeface="Imprint MT Shadow" charset="0"/>
                <a:cs typeface="Imprint MT Shadow" charset="0"/>
              </a:rPr>
              <a:t>earner</a:t>
            </a:r>
            <a:r>
              <a:rPr lang="de-DE" sz="2400" i="1" dirty="0" smtClean="0">
                <a:latin typeface="Imprint MT Shadow" charset="0"/>
                <a:ea typeface="Imprint MT Shadow" charset="0"/>
                <a:cs typeface="Imprint MT Shadow" charset="0"/>
              </a:rPr>
              <a:t> </a:t>
            </a:r>
            <a:r>
              <a:rPr lang="de-DE" sz="2400" i="1" dirty="0" err="1" smtClean="0">
                <a:latin typeface="Imprint MT Shadow" charset="0"/>
                <a:ea typeface="Imprint MT Shadow" charset="0"/>
                <a:cs typeface="Imprint MT Shadow" charset="0"/>
              </a:rPr>
              <a:t>model</a:t>
            </a:r>
            <a:endParaRPr lang="de-DE" sz="2400" i="1" dirty="0" smtClean="0">
              <a:latin typeface="Imprint MT Shadow" charset="0"/>
              <a:ea typeface="Imprint MT Shadow" charset="0"/>
              <a:cs typeface="Imprint MT Shadow" charset="0"/>
            </a:endParaRPr>
          </a:p>
          <a:p>
            <a:pPr lvl="1">
              <a:buFont typeface="Wingdings" charset="2"/>
              <a:buChar char="Ø"/>
            </a:pPr>
            <a:endParaRPr lang="de-DE" dirty="0" smtClean="0">
              <a:latin typeface="Imprint MT Shadow" charset="0"/>
              <a:ea typeface="Imprint MT Shadow" charset="0"/>
              <a:cs typeface="Imprint MT Shadow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z="1600" dirty="0" smtClean="0">
                <a:latin typeface="Imprint MT Shadow" charset="0"/>
                <a:ea typeface="Imprint MT Shadow" charset="0"/>
                <a:cs typeface="Imprint MT Shadow" charset="0"/>
              </a:rPr>
              <a:t>06.12.17</a:t>
            </a:r>
            <a:endParaRPr lang="en-US" sz="1600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err="1" smtClean="0">
                <a:latin typeface="Imprint MT Shadow" charset="0"/>
                <a:ea typeface="Imprint MT Shadow" charset="0"/>
                <a:cs typeface="Imprint MT Shadow" charset="0"/>
              </a:rPr>
              <a:t>Wohlfahrtsstaatstheorien</a:t>
            </a:r>
            <a:endParaRPr lang="en-US" sz="1600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8B9-4BFD-E34B-B99C-F3EE43177A25}" type="slidenum">
              <a:rPr lang="en-US" sz="1600" smtClean="0">
                <a:latin typeface="Imprint MT Shadow" charset="0"/>
                <a:ea typeface="Imprint MT Shadow" charset="0"/>
                <a:cs typeface="Imprint MT Shadow" charset="0"/>
              </a:rPr>
              <a:t>3</a:t>
            </a:fld>
            <a:endParaRPr lang="en-US" sz="1600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1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721"/>
            <a:ext cx="10515600" cy="1325563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4000" dirty="0" err="1" smtClean="0">
                <a:latin typeface="Imprint MT Shadow" charset="0"/>
                <a:ea typeface="Imprint MT Shadow" charset="0"/>
                <a:cs typeface="Imprint MT Shadow" charset="0"/>
              </a:rPr>
              <a:t>Theoretischer</a:t>
            </a:r>
            <a:r>
              <a:rPr lang="en-US" sz="4000" dirty="0" smtClean="0">
                <a:latin typeface="Imprint MT Shadow" charset="0"/>
                <a:ea typeface="Imprint MT Shadow" charset="0"/>
                <a:cs typeface="Imprint MT Shadow" charset="0"/>
              </a:rPr>
              <a:t> </a:t>
            </a:r>
            <a:r>
              <a:rPr lang="en-US" sz="4000" dirty="0" err="1" smtClean="0">
                <a:latin typeface="Imprint MT Shadow" charset="0"/>
                <a:ea typeface="Imprint MT Shadow" charset="0"/>
                <a:cs typeface="Imprint MT Shadow" charset="0"/>
              </a:rPr>
              <a:t>Hintergrund</a:t>
            </a:r>
            <a: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  <a:t>Der neuere  Ansatz – die Differenzierung des religiösen Faktors und die Rolle der zwei Protestantismus-Traditionen</a:t>
            </a:r>
            <a:b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0137"/>
            <a:ext cx="10515600" cy="4351338"/>
          </a:xfrm>
        </p:spPr>
        <p:txBody>
          <a:bodyPr>
            <a:normAutofit/>
          </a:bodyPr>
          <a:lstStyle/>
          <a:p>
            <a:pPr lvl="1">
              <a:buFont typeface="Wingdings" charset="2"/>
              <a:buChar char="Ø"/>
            </a:pP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Eine </a:t>
            </a:r>
            <a:r>
              <a:rPr lang="de-DE" dirty="0" err="1" smtClean="0">
                <a:latin typeface="Imprint MT Shadow" charset="0"/>
                <a:ea typeface="Imprint MT Shadow" charset="0"/>
                <a:cs typeface="Imprint MT Shadow" charset="0"/>
              </a:rPr>
              <a:t>institutionalistische</a:t>
            </a: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 Perspektive: Staat-Kirche-Verhältnis</a:t>
            </a:r>
            <a:r>
              <a:rPr lang="de-DE" dirty="0">
                <a:latin typeface="Imprint MT Shadow" charset="0"/>
                <a:ea typeface="Imprint MT Shadow" charset="0"/>
                <a:cs typeface="Imprint MT Shadow" charset="0"/>
              </a:rPr>
              <a:t> </a:t>
            </a: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als ein </a:t>
            </a:r>
            <a:r>
              <a:rPr lang="de-DE" dirty="0">
                <a:latin typeface="Imprint MT Shadow" charset="0"/>
                <a:ea typeface="Imprint MT Shadow" charset="0"/>
                <a:cs typeface="Imprint MT Shadow" charset="0"/>
              </a:rPr>
              <a:t>w</a:t>
            </a: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ichtiges Element des religiösen Faktors</a:t>
            </a:r>
            <a:endParaRPr lang="de-DE" dirty="0">
              <a:latin typeface="Imprint MT Shadow" charset="0"/>
              <a:ea typeface="Imprint MT Shadow" charset="0"/>
              <a:cs typeface="Imprint MT Shadow" charset="0"/>
            </a:endParaRPr>
          </a:p>
          <a:p>
            <a:pPr lvl="1">
              <a:buFont typeface="Wingdings" charset="2"/>
              <a:buChar char="Ø"/>
            </a:pPr>
            <a:r>
              <a:rPr lang="de-DE" dirty="0">
                <a:latin typeface="Imprint MT Shadow" charset="0"/>
                <a:ea typeface="Imprint MT Shadow" charset="0"/>
                <a:cs typeface="Imprint MT Shadow" charset="0"/>
              </a:rPr>
              <a:t>E</a:t>
            </a: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in </a:t>
            </a:r>
            <a:r>
              <a:rPr lang="de-DE" dirty="0" err="1" smtClean="0">
                <a:latin typeface="Imprint MT Shadow" charset="0"/>
                <a:ea typeface="Imprint MT Shadow" charset="0"/>
                <a:cs typeface="Imprint MT Shadow" charset="0"/>
              </a:rPr>
              <a:t>kulturalistischer</a:t>
            </a: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 Ansatz: der Einfluss vom Ausmaß an Religiosität auf die öffentliche Politik des Staates</a:t>
            </a:r>
          </a:p>
          <a:p>
            <a:pPr lvl="1">
              <a:buFont typeface="Wingdings" charset="2"/>
              <a:buChar char="Ø"/>
            </a:pP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Die Unterscheidung zwischen lutherischem und reformiertem Protestantismus:</a:t>
            </a:r>
          </a:p>
          <a:p>
            <a:pPr lvl="2">
              <a:buFont typeface="Wingdings" charset="2"/>
              <a:buChar char="Ø"/>
            </a:pP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Lutherische Länder </a:t>
            </a:r>
            <a:r>
              <a:rPr lang="mr-IN" dirty="0" smtClean="0">
                <a:latin typeface="Imprint MT Shadow" charset="0"/>
                <a:ea typeface="Imprint MT Shadow" charset="0"/>
                <a:cs typeface="Imprint MT Shadow" charset="0"/>
              </a:rPr>
              <a:t>–</a:t>
            </a: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 säkulare und kirchliche Autoritäten sollen sich um </a:t>
            </a:r>
            <a:r>
              <a:rPr lang="de-DE" dirty="0" err="1" smtClean="0">
                <a:latin typeface="Imprint MT Shadow" charset="0"/>
                <a:ea typeface="Imprint MT Shadow" charset="0"/>
                <a:cs typeface="Imprint MT Shadow" charset="0"/>
              </a:rPr>
              <a:t>BürgerInnen</a:t>
            </a: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 kümmern → großes Gewicht auf Familienpolitik, die Betonung der Vereinbarkeit von Familie und Beruf</a:t>
            </a:r>
            <a:endParaRPr lang="en-US" dirty="0" smtClean="0"/>
          </a:p>
          <a:p>
            <a:pPr lvl="2">
              <a:buFont typeface="Wingdings" charset="2"/>
              <a:buChar char="Ø"/>
            </a:pPr>
            <a:r>
              <a:rPr lang="en-US" dirty="0" err="1" smtClean="0">
                <a:latin typeface="Imprint MT Shadow" charset="0"/>
                <a:ea typeface="Imprint MT Shadow" charset="0"/>
                <a:cs typeface="Imprint MT Shadow" charset="0"/>
              </a:rPr>
              <a:t>Reformierte</a:t>
            </a:r>
            <a: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  <a:t> (</a:t>
            </a:r>
            <a:r>
              <a:rPr lang="en-US" dirty="0" err="1" smtClean="0">
                <a:latin typeface="Imprint MT Shadow" charset="0"/>
                <a:ea typeface="Imprint MT Shadow" charset="0"/>
                <a:cs typeface="Imprint MT Shadow" charset="0"/>
              </a:rPr>
              <a:t>calvinistische</a:t>
            </a:r>
            <a: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  <a:t>) </a:t>
            </a:r>
            <a:r>
              <a:rPr lang="en-US" dirty="0" err="1" smtClean="0">
                <a:latin typeface="Imprint MT Shadow" charset="0"/>
                <a:ea typeface="Imprint MT Shadow" charset="0"/>
                <a:cs typeface="Imprint MT Shadow" charset="0"/>
              </a:rPr>
              <a:t>Länder</a:t>
            </a:r>
            <a: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  <a:t> </a:t>
            </a:r>
            <a:r>
              <a:rPr lang="mr-IN" dirty="0" smtClean="0">
                <a:latin typeface="Imprint MT Shadow" charset="0"/>
                <a:ea typeface="Imprint MT Shadow" charset="0"/>
                <a:cs typeface="Imprint MT Shadow" charset="0"/>
              </a:rPr>
              <a:t>–</a:t>
            </a:r>
            <a: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  <a:t> </a:t>
            </a:r>
            <a:r>
              <a:rPr lang="en-US" dirty="0" err="1" smtClean="0">
                <a:latin typeface="Imprint MT Shadow" charset="0"/>
                <a:ea typeface="Imprint MT Shadow" charset="0"/>
                <a:cs typeface="Imprint MT Shadow" charset="0"/>
              </a:rPr>
              <a:t>öffentliche</a:t>
            </a:r>
            <a: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  <a:t> </a:t>
            </a:r>
            <a:r>
              <a:rPr lang="en-US" dirty="0" err="1" smtClean="0">
                <a:latin typeface="Imprint MT Shadow" charset="0"/>
                <a:ea typeface="Imprint MT Shadow" charset="0"/>
                <a:cs typeface="Imprint MT Shadow" charset="0"/>
              </a:rPr>
              <a:t>Unterstützung</a:t>
            </a:r>
            <a: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  <a:t> auf Minimum </a:t>
            </a:r>
            <a:r>
              <a:rPr lang="en-US" dirty="0" err="1" smtClean="0">
                <a:latin typeface="Imprint MT Shadow" charset="0"/>
                <a:ea typeface="Imprint MT Shadow" charset="0"/>
                <a:cs typeface="Imprint MT Shadow" charset="0"/>
              </a:rPr>
              <a:t>reduuieren</a:t>
            </a:r>
            <a: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  <a:t> </a:t>
            </a: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→ niedrige staatliche Interventionen in Familienpolitik zeigen geringe wohlfahrtsstaatliche Bedeutung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z="1600" dirty="0" smtClean="0">
                <a:latin typeface="Imprint MT Shadow" charset="0"/>
                <a:ea typeface="Imprint MT Shadow" charset="0"/>
                <a:cs typeface="Imprint MT Shadow" charset="0"/>
              </a:rPr>
              <a:t>06.12.17</a:t>
            </a:r>
            <a:endParaRPr lang="en-US" sz="1600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err="1" smtClean="0">
                <a:latin typeface="Imprint MT Shadow" charset="0"/>
                <a:ea typeface="Imprint MT Shadow" charset="0"/>
                <a:cs typeface="Imprint MT Shadow" charset="0"/>
              </a:rPr>
              <a:t>Wohlfahrtsstaatstheorien</a:t>
            </a:r>
            <a:endParaRPr lang="en-US" sz="1600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8B9-4BFD-E34B-B99C-F3EE43177A25}" type="slidenum">
              <a:rPr lang="en-US" sz="1600" smtClean="0">
                <a:latin typeface="Imprint MT Shadow" charset="0"/>
                <a:ea typeface="Imprint MT Shadow" charset="0"/>
                <a:cs typeface="Imprint MT Shadow" charset="0"/>
              </a:rPr>
              <a:t>4</a:t>
            </a:fld>
            <a:endParaRPr lang="en-US" sz="1600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4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721"/>
            <a:ext cx="10515600" cy="1325563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4400" dirty="0" err="1" smtClean="0">
                <a:latin typeface="Imprint MT Shadow" charset="0"/>
                <a:ea typeface="Imprint MT Shadow" charset="0"/>
                <a:cs typeface="Imprint MT Shadow" charset="0"/>
              </a:rPr>
              <a:t>Unabhängige</a:t>
            </a:r>
            <a:r>
              <a:rPr lang="en-US" sz="4400" dirty="0" smtClean="0">
                <a:latin typeface="Imprint MT Shadow" charset="0"/>
                <a:ea typeface="Imprint MT Shadow" charset="0"/>
                <a:cs typeface="Imprint MT Shadow" charset="0"/>
              </a:rPr>
              <a:t> und </a:t>
            </a:r>
            <a:r>
              <a:rPr lang="en-US" sz="4400" dirty="0" err="1" smtClean="0">
                <a:latin typeface="Imprint MT Shadow" charset="0"/>
                <a:ea typeface="Imprint MT Shadow" charset="0"/>
                <a:cs typeface="Imprint MT Shadow" charset="0"/>
              </a:rPr>
              <a:t>abhängige</a:t>
            </a:r>
            <a:r>
              <a:rPr lang="en-US" sz="4400" dirty="0" smtClean="0">
                <a:latin typeface="Imprint MT Shadow" charset="0"/>
                <a:ea typeface="Imprint MT Shadow" charset="0"/>
                <a:cs typeface="Imprint MT Shadow" charset="0"/>
              </a:rPr>
              <a:t> </a:t>
            </a:r>
            <a:r>
              <a:rPr lang="en-US" sz="4400" dirty="0" err="1" smtClean="0">
                <a:latin typeface="Imprint MT Shadow" charset="0"/>
                <a:ea typeface="Imprint MT Shadow" charset="0"/>
                <a:cs typeface="Imprint MT Shadow" charset="0"/>
              </a:rPr>
              <a:t>Variablen</a:t>
            </a:r>
            <a:r>
              <a:rPr lang="en-US" sz="4000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en-US" sz="4000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650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charset="2"/>
              <a:buChar char="Ø"/>
            </a:pP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abhängige Variablen:</a:t>
            </a:r>
          </a:p>
          <a:p>
            <a:pPr lvl="2">
              <a:buFont typeface="Wingdings" charset="2"/>
              <a:buChar char="Ø"/>
            </a:pPr>
            <a:r>
              <a:rPr lang="de-DE" b="1" dirty="0" smtClean="0">
                <a:latin typeface="Imprint MT Shadow" charset="0"/>
                <a:ea typeface="Imprint MT Shadow" charset="0"/>
                <a:cs typeface="Imprint MT Shadow" charset="0"/>
              </a:rPr>
              <a:t>Familienpolitik bzw. Mutterschaft und Kinderbetreuung</a:t>
            </a:r>
          </a:p>
          <a:p>
            <a:pPr lvl="2">
              <a:buFont typeface="Wingdings" charset="2"/>
              <a:buChar char="Ø"/>
            </a:pPr>
            <a:endParaRPr lang="de-DE" b="1" dirty="0" smtClean="0">
              <a:latin typeface="Imprint MT Shadow" charset="0"/>
              <a:ea typeface="Imprint MT Shadow" charset="0"/>
              <a:cs typeface="Imprint MT Shadow" charset="0"/>
            </a:endParaRPr>
          </a:p>
          <a:p>
            <a:pPr lvl="1">
              <a:buFont typeface="Wingdings" charset="2"/>
              <a:buChar char="Ø"/>
            </a:pP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unabhängige Variablen:</a:t>
            </a:r>
          </a:p>
          <a:p>
            <a:pPr lvl="2">
              <a:buFont typeface="Wingdings" charset="2"/>
              <a:buChar char="Ø"/>
            </a:pPr>
            <a:r>
              <a:rPr lang="de-DE" b="1" dirty="0" smtClean="0">
                <a:latin typeface="Imprint MT Shadow" charset="0"/>
                <a:ea typeface="Imprint MT Shadow" charset="0"/>
                <a:cs typeface="Imprint MT Shadow" charset="0"/>
              </a:rPr>
              <a:t>BIP</a:t>
            </a:r>
          </a:p>
          <a:p>
            <a:pPr lvl="2">
              <a:buFont typeface="Wingdings" charset="2"/>
              <a:buChar char="Ø"/>
            </a:pPr>
            <a:r>
              <a:rPr lang="de-DE" b="1" dirty="0" smtClean="0">
                <a:latin typeface="Imprint MT Shadow" charset="0"/>
                <a:ea typeface="Imprint MT Shadow" charset="0"/>
                <a:cs typeface="Imprint MT Shadow" charset="0"/>
              </a:rPr>
              <a:t>Religion bzw. religiöse Parteien</a:t>
            </a:r>
          </a:p>
          <a:p>
            <a:pPr lvl="2">
              <a:buFont typeface="Wingdings" charset="2"/>
              <a:buChar char="Ø"/>
            </a:pPr>
            <a:r>
              <a:rPr lang="de-DE" b="1" dirty="0" smtClean="0">
                <a:latin typeface="Imprint MT Shadow" charset="0"/>
                <a:ea typeface="Imprint MT Shadow" charset="0"/>
                <a:cs typeface="Imprint MT Shadow" charset="0"/>
              </a:rPr>
              <a:t>Staat-Kirche Beziehung</a:t>
            </a:r>
          </a:p>
          <a:p>
            <a:pPr lvl="2">
              <a:buFont typeface="Wingdings" charset="2"/>
              <a:buChar char="Ø"/>
            </a:pPr>
            <a:r>
              <a:rPr lang="de-DE" b="1" dirty="0" smtClean="0">
                <a:latin typeface="Imprint MT Shadow" charset="0"/>
                <a:ea typeface="Imprint MT Shadow" charset="0"/>
                <a:cs typeface="Imprint MT Shadow" charset="0"/>
              </a:rPr>
              <a:t>Dominante Konfession</a:t>
            </a:r>
          </a:p>
          <a:p>
            <a:pPr lvl="2">
              <a:buFont typeface="Wingdings" charset="2"/>
              <a:buChar char="Ø"/>
            </a:pPr>
            <a:r>
              <a:rPr lang="de-DE" b="1" dirty="0" smtClean="0">
                <a:latin typeface="Imprint MT Shadow" charset="0"/>
                <a:ea typeface="Imprint MT Shadow" charset="0"/>
                <a:cs typeface="Imprint MT Shadow" charset="0"/>
              </a:rPr>
              <a:t>Religiosität</a:t>
            </a:r>
          </a:p>
          <a:p>
            <a:pPr lvl="2">
              <a:buFont typeface="Wingdings" charset="2"/>
              <a:buChar char="Ø"/>
            </a:pPr>
            <a:r>
              <a:rPr lang="de-DE" b="1" dirty="0" smtClean="0">
                <a:latin typeface="Imprint MT Shadow" charset="0"/>
                <a:ea typeface="Imprint MT Shadow" charset="0"/>
                <a:cs typeface="Imprint MT Shadow" charset="0"/>
              </a:rPr>
              <a:t>Frauenerwerbstätigkeit</a:t>
            </a:r>
            <a:endParaRPr lang="de-DE" dirty="0" smtClean="0">
              <a:latin typeface="Imprint MT Shadow" charset="0"/>
              <a:ea typeface="Imprint MT Shadow" charset="0"/>
              <a:cs typeface="Imprint MT Shadow" charset="0"/>
            </a:endParaRPr>
          </a:p>
          <a:p>
            <a:pPr lvl="2">
              <a:buFont typeface="Wingdings" charset="2"/>
              <a:buChar char="Ø"/>
            </a:pPr>
            <a:r>
              <a:rPr lang="de-DE" b="1" dirty="0" smtClean="0">
                <a:latin typeface="Imprint MT Shadow" charset="0"/>
                <a:ea typeface="Imprint MT Shadow" charset="0"/>
                <a:cs typeface="Imprint MT Shadow" charset="0"/>
              </a:rPr>
              <a:t>Linke Parteien</a:t>
            </a:r>
          </a:p>
          <a:p>
            <a:pPr lvl="2">
              <a:buFont typeface="Wingdings" charset="2"/>
              <a:buChar char="Ø"/>
            </a:pPr>
            <a:endParaRPr lang="de-DE" b="1" dirty="0" smtClean="0">
              <a:latin typeface="Imprint MT Shadow" charset="0"/>
              <a:ea typeface="Imprint MT Shadow" charset="0"/>
              <a:cs typeface="Imprint MT Shadow" charset="0"/>
            </a:endParaRPr>
          </a:p>
          <a:p>
            <a:pPr lvl="1">
              <a:buFont typeface="Wingdings" charset="2"/>
              <a:buChar char="Ø"/>
            </a:pP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Daten: Population der 27-OECD-Staaten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z="1600" dirty="0" smtClean="0">
                <a:latin typeface="Imprint MT Shadow" charset="0"/>
                <a:ea typeface="Imprint MT Shadow" charset="0"/>
                <a:cs typeface="Imprint MT Shadow" charset="0"/>
              </a:rPr>
              <a:t>06.12.17</a:t>
            </a:r>
            <a:endParaRPr lang="en-US" sz="1600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err="1" smtClean="0">
                <a:latin typeface="Imprint MT Shadow" charset="0"/>
                <a:ea typeface="Imprint MT Shadow" charset="0"/>
                <a:cs typeface="Imprint MT Shadow" charset="0"/>
              </a:rPr>
              <a:t>Wohlfahrtsstaatstheorien</a:t>
            </a:r>
            <a:endParaRPr lang="en-US" sz="1600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8B9-4BFD-E34B-B99C-F3EE43177A25}" type="slidenum">
              <a:rPr lang="en-US" sz="1600" smtClean="0">
                <a:latin typeface="Imprint MT Shadow" charset="0"/>
                <a:ea typeface="Imprint MT Shadow" charset="0"/>
                <a:cs typeface="Imprint MT Shadow" charset="0"/>
              </a:rPr>
              <a:t>5</a:t>
            </a:fld>
            <a:endParaRPr lang="en-US" sz="1600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99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7900"/>
            <a:ext cx="10515600" cy="1325563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600" dirty="0" err="1" smtClean="0">
                <a:latin typeface="Imprint MT Shadow" charset="0"/>
                <a:ea typeface="Imprint MT Shadow" charset="0"/>
                <a:cs typeface="Imprint MT Shadow" charset="0"/>
              </a:rPr>
              <a:t>Empirische</a:t>
            </a:r>
            <a:r>
              <a:rPr lang="en-US" sz="3600" dirty="0" smtClean="0">
                <a:latin typeface="Imprint MT Shadow" charset="0"/>
                <a:ea typeface="Imprint MT Shadow" charset="0"/>
                <a:cs typeface="Imprint MT Shadow" charset="0"/>
              </a:rPr>
              <a:t> </a:t>
            </a:r>
            <a:r>
              <a:rPr lang="en-US" sz="3600" dirty="0" err="1" smtClean="0">
                <a:latin typeface="Imprint MT Shadow" charset="0"/>
                <a:ea typeface="Imprint MT Shadow" charset="0"/>
                <a:cs typeface="Imprint MT Shadow" charset="0"/>
              </a:rPr>
              <a:t>Ergebnisse</a:t>
            </a:r>
            <a:r>
              <a:rPr lang="en-US" sz="3600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en-US" sz="3600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769" y="896671"/>
            <a:ext cx="5930462" cy="515465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z="1600" dirty="0" smtClean="0">
                <a:latin typeface="Imprint MT Shadow" charset="0"/>
                <a:ea typeface="Imprint MT Shadow" charset="0"/>
                <a:cs typeface="Imprint MT Shadow" charset="0"/>
              </a:rPr>
              <a:t>06.12.17</a:t>
            </a:r>
            <a:endParaRPr lang="en-US" sz="1600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err="1" smtClean="0">
                <a:latin typeface="Imprint MT Shadow" charset="0"/>
                <a:ea typeface="Imprint MT Shadow" charset="0"/>
                <a:cs typeface="Imprint MT Shadow" charset="0"/>
              </a:rPr>
              <a:t>Wohlfahrtsstaatstheorien</a:t>
            </a:r>
            <a:endParaRPr lang="en-US" sz="1600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8B9-4BFD-E34B-B99C-F3EE43177A25}" type="slidenum">
              <a:rPr lang="en-US" sz="1600" smtClean="0">
                <a:latin typeface="Imprint MT Shadow" charset="0"/>
                <a:ea typeface="Imprint MT Shadow" charset="0"/>
                <a:cs typeface="Imprint MT Shadow" charset="0"/>
              </a:rPr>
              <a:t>6</a:t>
            </a:fld>
            <a:endParaRPr lang="en-US" sz="1600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6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7900"/>
            <a:ext cx="10515600" cy="1325563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600" dirty="0" err="1" smtClean="0">
                <a:latin typeface="Imprint MT Shadow" charset="0"/>
                <a:ea typeface="Imprint MT Shadow" charset="0"/>
                <a:cs typeface="Imprint MT Shadow" charset="0"/>
              </a:rPr>
              <a:t>Empirische</a:t>
            </a:r>
            <a:r>
              <a:rPr lang="en-US" sz="3600" dirty="0" smtClean="0">
                <a:latin typeface="Imprint MT Shadow" charset="0"/>
                <a:ea typeface="Imprint MT Shadow" charset="0"/>
                <a:cs typeface="Imprint MT Shadow" charset="0"/>
              </a:rPr>
              <a:t> </a:t>
            </a:r>
            <a:r>
              <a:rPr lang="en-US" sz="3600" dirty="0" err="1" smtClean="0">
                <a:latin typeface="Imprint MT Shadow" charset="0"/>
                <a:ea typeface="Imprint MT Shadow" charset="0"/>
                <a:cs typeface="Imprint MT Shadow" charset="0"/>
              </a:rPr>
              <a:t>Ergebnisse</a:t>
            </a:r>
            <a:r>
              <a:rPr lang="en-US" sz="3600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en-US" sz="3600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z="1600" dirty="0" smtClean="0">
                <a:latin typeface="Imprint MT Shadow" charset="0"/>
                <a:ea typeface="Imprint MT Shadow" charset="0"/>
                <a:cs typeface="Imprint MT Shadow" charset="0"/>
              </a:rPr>
              <a:t>06.12.17</a:t>
            </a:r>
            <a:endParaRPr lang="en-US" sz="1600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err="1" smtClean="0">
                <a:latin typeface="Imprint MT Shadow" charset="0"/>
                <a:ea typeface="Imprint MT Shadow" charset="0"/>
                <a:cs typeface="Imprint MT Shadow" charset="0"/>
              </a:rPr>
              <a:t>Wohlfahrtsstaatstheorien</a:t>
            </a:r>
            <a:endParaRPr lang="en-US" sz="1600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8B9-4BFD-E34B-B99C-F3EE43177A25}" type="slidenum">
              <a:rPr lang="en-US" sz="1600" smtClean="0">
                <a:latin typeface="Imprint MT Shadow" charset="0"/>
                <a:ea typeface="Imprint MT Shadow" charset="0"/>
                <a:cs typeface="Imprint MT Shadow" charset="0"/>
              </a:rPr>
              <a:t>7</a:t>
            </a:fld>
            <a:endParaRPr lang="en-US" sz="1600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2359"/>
            <a:ext cx="6029325" cy="4947253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325" y="1171575"/>
            <a:ext cx="5996167" cy="4648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04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7900"/>
            <a:ext cx="10515600" cy="1325563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600" dirty="0" err="1" smtClean="0">
                <a:latin typeface="Imprint MT Shadow" charset="0"/>
                <a:ea typeface="Imprint MT Shadow" charset="0"/>
                <a:cs typeface="Imprint MT Shadow" charset="0"/>
              </a:rPr>
              <a:t>Kritikpunkte</a:t>
            </a:r>
            <a:r>
              <a:rPr lang="en-US" sz="3600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en-US" sz="3600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de-DE" sz="4400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  <a:t/>
            </a:r>
            <a:b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uk-UA" sz="1600" dirty="0" smtClean="0">
                <a:latin typeface="Imprint MT Shadow" charset="0"/>
                <a:ea typeface="Imprint MT Shadow" charset="0"/>
                <a:cs typeface="Imprint MT Shadow" charset="0"/>
              </a:rPr>
              <a:t>06.12.17</a:t>
            </a:r>
            <a:endParaRPr lang="en-US" sz="1600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 err="1" smtClean="0">
                <a:latin typeface="Imprint MT Shadow" charset="0"/>
                <a:ea typeface="Imprint MT Shadow" charset="0"/>
                <a:cs typeface="Imprint MT Shadow" charset="0"/>
              </a:rPr>
              <a:t>Wohlfahrtsstaatstheorien</a:t>
            </a:r>
            <a:endParaRPr lang="en-US" sz="1600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8B9-4BFD-E34B-B99C-F3EE43177A25}" type="slidenum">
              <a:rPr lang="en-US" sz="1600" smtClean="0">
                <a:latin typeface="Imprint MT Shadow" charset="0"/>
                <a:ea typeface="Imprint MT Shadow" charset="0"/>
                <a:cs typeface="Imprint MT Shadow" charset="0"/>
              </a:rPr>
              <a:t>8</a:t>
            </a:fld>
            <a:endParaRPr lang="en-US" sz="1600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3984"/>
            <a:ext cx="10515600" cy="4351338"/>
          </a:xfrm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Imprint MT Shadow" charset="0"/>
                <a:ea typeface="Imprint MT Shadow" charset="0"/>
                <a:cs typeface="Imprint MT Shadow" charset="0"/>
              </a:rPr>
              <a:t>“</a:t>
            </a:r>
            <a:r>
              <a:rPr lang="uk-UA" dirty="0" smtClean="0">
                <a:latin typeface="Imprint MT Shadow" charset="0"/>
                <a:ea typeface="Imprint MT Shadow" charset="0"/>
                <a:cs typeface="Imprint MT Shadow" charset="0"/>
              </a:rPr>
              <a:t>+”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Vergleich 2 religiösen Ansätzen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Ausreichende Anzahl der Variablen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Empirie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Verständnis des Zusammenhangs von Religion und öffentlicher Familienpolitik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 smtClean="0">
              <a:latin typeface="Imprint MT Shadow" charset="0"/>
              <a:ea typeface="Imprint MT Shadow" charset="0"/>
              <a:cs typeface="Imprint MT Shado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 smtClean="0">
                <a:latin typeface="Imprint MT Shadow" charset="0"/>
                <a:ea typeface="Imprint MT Shadow" charset="0"/>
                <a:cs typeface="Imprint MT Shadow" charset="0"/>
              </a:rPr>
              <a:t>“-”</a:t>
            </a:r>
            <a:endParaRPr lang="de-DE" dirty="0" smtClean="0">
              <a:latin typeface="Imprint MT Shadow" charset="0"/>
              <a:ea typeface="Imprint MT Shadow" charset="0"/>
              <a:cs typeface="Imprint MT Shadow" charset="0"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Keine Berücksichtigung von verschiedenen nicht-christlichen Religionen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de-DE" dirty="0" smtClean="0">
                <a:latin typeface="Imprint MT Shadow" charset="0"/>
                <a:ea typeface="Imprint MT Shadow" charset="0"/>
                <a:cs typeface="Imprint MT Shadow" charset="0"/>
              </a:rPr>
              <a:t>Fokus nur auf Parteien als politischen Akteure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de-DE" dirty="0" smtClean="0">
              <a:latin typeface="Imprint MT Shadow" charset="0"/>
              <a:ea typeface="Imprint MT Shadow" charset="0"/>
              <a:cs typeface="Imprint MT Shadow" charset="0"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de-DE" dirty="0" smtClean="0">
              <a:latin typeface="Imprint MT Shadow" charset="0"/>
              <a:ea typeface="Imprint MT Shadow" charset="0"/>
              <a:cs typeface="Imprint MT Shadow" charset="0"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>
              <a:latin typeface="Imprint MT Shadow" charset="0"/>
              <a:ea typeface="Imprint MT Shadow" charset="0"/>
              <a:cs typeface="Imprint MT Shad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30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321</Words>
  <Application>Microsoft Office PowerPoint</Application>
  <PresentationFormat>Breitbild</PresentationFormat>
  <Paragraphs>73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Imprint MT Shadow</vt:lpstr>
      <vt:lpstr>Wingdings</vt:lpstr>
      <vt:lpstr>Office Theme</vt:lpstr>
      <vt:lpstr>Isabelle Stadelmann-Steffen, Richard Traunmüller  Der religiöse Faktor in der Familienpolotik   </vt:lpstr>
      <vt:lpstr> Ziel des Textes </vt:lpstr>
      <vt:lpstr>Theoretischer Hintergrund Der klassische Ansatz – Christdemokratie und der Einfluss der katholische Kultur   </vt:lpstr>
      <vt:lpstr>Theoretischer Hintergrund Der neuere  Ansatz – die Differenzierung des religiösen Faktors und die Rolle der zwei Protestantismus-Traditionen   </vt:lpstr>
      <vt:lpstr>Unabhängige und abhängige Variablen    </vt:lpstr>
      <vt:lpstr>Empirische Ergebnisse    </vt:lpstr>
      <vt:lpstr>Empirische Ergebnisse    </vt:lpstr>
      <vt:lpstr>Kritikpunkte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xIqni23MZx@students.jku.at</dc:creator>
  <cp:lastModifiedBy>AK110192</cp:lastModifiedBy>
  <cp:revision>29</cp:revision>
  <dcterms:created xsi:type="dcterms:W3CDTF">2017-12-04T16:07:03Z</dcterms:created>
  <dcterms:modified xsi:type="dcterms:W3CDTF">2017-12-06T12:05:22Z</dcterms:modified>
</cp:coreProperties>
</file>