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  <p:sldMasterId id="2147483760" r:id="rId2"/>
  </p:sldMasterIdLst>
  <p:notesMasterIdLst>
    <p:notesMasterId r:id="rId17"/>
  </p:notesMasterIdLst>
  <p:sldIdLst>
    <p:sldId id="293" r:id="rId3"/>
    <p:sldId id="256" r:id="rId4"/>
    <p:sldId id="281" r:id="rId5"/>
    <p:sldId id="292" r:id="rId6"/>
    <p:sldId id="271" r:id="rId7"/>
    <p:sldId id="280" r:id="rId8"/>
    <p:sldId id="272" r:id="rId9"/>
    <p:sldId id="273" r:id="rId10"/>
    <p:sldId id="274" r:id="rId11"/>
    <p:sldId id="277" r:id="rId12"/>
    <p:sldId id="276" r:id="rId13"/>
    <p:sldId id="275" r:id="rId14"/>
    <p:sldId id="279" r:id="rId15"/>
    <p:sldId id="278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028"/>
    </p:cViewPr>
  </p:sorterViewPr>
  <p:notesViewPr>
    <p:cSldViewPr snapToGrid="0">
      <p:cViewPr varScale="1">
        <p:scale>
          <a:sx n="124" d="100"/>
          <a:sy n="124" d="100"/>
        </p:scale>
        <p:origin x="495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AD3B7-49EA-412F-8AAB-4E66983133B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07C4C-27F5-4971-86CE-ACC7C778039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778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93043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8169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12</a:t>
            </a:fld>
            <a:endParaRPr lang="de-AT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7BD26386-B991-4A23-8427-1DC3396FA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4880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13</a:t>
            </a:fld>
            <a:endParaRPr lang="de-AT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B26D1899-214D-40BA-A266-5F3835ADDA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58114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14</a:t>
            </a:fld>
            <a:endParaRPr lang="de-AT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A1E6A6D3-8022-4AED-9573-575FF1369E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49760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3</a:t>
            </a:fld>
            <a:endParaRPr lang="de-AT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2B38822F-5234-4B52-9E87-FD816BCA2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41900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89974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5</a:t>
            </a:fld>
            <a:endParaRPr lang="de-AT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74DACE40-16A0-4392-8A31-C43F5E3C6D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92324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6</a:t>
            </a:fld>
            <a:endParaRPr lang="de-AT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CB6A5124-C147-47A9-AF22-3805E34DE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11883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7</a:t>
            </a:fld>
            <a:endParaRPr lang="de-AT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188F6E04-0738-4ED6-8052-4A2AC2DD92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09185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8</a:t>
            </a:fld>
            <a:endParaRPr lang="de-AT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03D5A124-AC3A-4959-BB88-F9D83892B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85575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9</a:t>
            </a:fld>
            <a:endParaRPr lang="de-AT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30A2E934-6346-414C-9530-A02D580FB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31666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69565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97666-60B3-494E-902F-75C55D801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E29BB73-483F-4F97-8F39-5D527CA25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4B5AB3-6391-4AD0-8606-88BCE0C2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06A1CC-A578-4FC3-912F-C2E7D82D0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FEC297-1FE5-47C2-8997-E3AAEE6DF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2963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405857-3A2B-408A-B308-A5460CDDF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6099043-8CD2-4715-85D9-E1B838833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8F3E4A-2F15-4E3B-B502-FD83ECAA1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9A592E-6496-4E53-BBFB-6E7103968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E1528D-0CC4-401A-8457-E94D95B5F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68350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BD55F70-6178-4AF2-B1A6-398C0F27B3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2072532-F266-4692-95CF-0FF4C1E27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4AA91D-1D69-44E8-9E36-849141A40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81419F-9712-4BDF-9D56-C50FF387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6CA0AF-EF5F-4569-9642-DBD0AE57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360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170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22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409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161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341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139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4919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95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89EAE0-DF07-45DF-9712-665EC67B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C34E15-3817-4346-93E0-3C7AC07F3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B12189-B0CB-4D11-938E-A6496A425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8E0AEA-6E8C-445B-9F00-2D0E4C4D7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4E644F-F007-4C89-995F-D450AC11E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8675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757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952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27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3D4066-F91E-496F-82A7-1EA6F914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8C820A-DFC5-42F5-907D-C7506C504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305CF9-22CA-4413-A25B-F6CA5C65A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E2A998-83C6-4D63-A27D-0996E3AA9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551774-CA31-4975-9D77-C1F2AF20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0796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26AF91-8CF0-4F13-830B-0937772C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23D098-D21C-48C0-8996-669E939EE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152D378-A296-45D1-9652-0F928BF11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1EC8DC-926B-4F90-A291-43E4CF912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66D6FF-6CD5-4B60-807F-4811F729D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47F979F-2998-430F-A052-FAA060422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73839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FD7A6F-2D31-4944-BDE5-9814C7B6B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6DFDED-4C01-4CCD-BA65-1ED2143B1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BF50EC6-8AB9-49AC-9BCF-9811EEC5C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6D464-1DE6-4636-9B5F-EFBDEFC8B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EB72D51-3602-4328-A612-3679C551E7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79DBDF-67C1-4A2A-8859-8C593DB41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125852C-87AD-4F2E-94D1-27ADD0B4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22A4FD1-0205-4D21-8920-C6F51FC1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0392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15DC0F-E9FB-4470-9FE7-0E322A5F2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92915E0-367E-4FB5-B74D-73443644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C8F731-3927-41FE-B364-C649050CA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F14324-861E-4A94-A99B-EFA0CB48E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2008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9E72C3E-BECF-4FBE-8934-C9EDA2BF0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E72DB49-CB9B-4206-8522-78070458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336DF5-A912-42DD-859C-A77CBCFB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4225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A4D6C-9720-4565-9813-BB484A9C7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93BC03-A223-4D53-BA07-180D7DCBA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872-232C-4EF8-B48E-DB7404351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2FEC36-F617-4111-B875-1F6FDF0E8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A29EC19-7B3D-44F9-A53E-E1954D1E3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9A440C3-FA1E-4CC3-9E96-D984BC63D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9316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57FDF-5474-416A-85A8-1384097F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E417783-322F-44C1-B408-549F4B2036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3B2524-5AB1-4BE1-9ECF-EB1C2DE43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FC835C-3026-4E7C-A8D4-75776D8E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D20F5D6-54A7-4EB2-B96F-D54DD89F3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468D03-2E77-4ED1-8F87-39F10164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31254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accent3">
                <a:alpha val="0"/>
                <a:lumMod val="0"/>
                <a:lumOff val="100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665F7B4-6DA8-4AE4-8DDA-B9B9B356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9758C2-357D-4B58-BC76-EA3F633A7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5AB958-4AC3-4D00-AAF0-92B665B40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CFCCFC-9190-475A-92D5-80F30D748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B8A798-B873-4928-9370-DBFDCD325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602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accent3">
                <a:alpha val="0"/>
                <a:lumMod val="0"/>
                <a:lumOff val="100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6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hyperlink" Target="http://bit.ly/2Y9Z7IO" TargetMode="Externa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9E288-03CB-4363-9922-D17791C458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3600" dirty="0"/>
              <a:t>Die Präsentation (Teil 1-4) ist vertont</a:t>
            </a:r>
            <a:br>
              <a:rPr lang="de-DE" sz="3600" dirty="0"/>
            </a:br>
            <a:r>
              <a:rPr lang="de-DE" sz="3600" dirty="0"/>
              <a:t>Bitte gehen Sie auf Bildschirmpräsentation und spielen sie Diese von Beginn an ab</a:t>
            </a:r>
            <a:endParaRPr lang="de-AT" sz="36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FD801D-67DC-4353-A29B-88EF5AE02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8"/>
    </mc:Choice>
    <mc:Fallback xmlns="">
      <p:transition spd="slow" advTm="14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188BE-1E4D-4A7C-B12E-91E33446A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PEGI-Alterskennzeichnung </a:t>
            </a:r>
            <a:r>
              <a:rPr lang="de-DE" sz="1000" dirty="0"/>
              <a:t>Quelle: https://pegi.info/de/node/59</a:t>
            </a:r>
            <a:endParaRPr lang="de-AT" sz="10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E42FBC9-380F-4A3A-B462-208F17843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72DE80-BD91-4D16-933C-606D8EA068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7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26"/>
    </mc:Choice>
    <mc:Fallback xmlns="">
      <p:transition spd="slow" advTm="70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188BE-1E4D-4A7C-B12E-91E33446A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PEGI-Alterskennzeichnung </a:t>
            </a:r>
            <a:r>
              <a:rPr lang="de-DE" sz="1000" dirty="0"/>
              <a:t>Quelle: https://pegi.info/de/node/59</a:t>
            </a:r>
            <a:endParaRPr lang="de-AT" sz="10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E5B8483-1937-4547-A527-10F34ED93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262187" y="2124869"/>
            <a:ext cx="7667625" cy="37528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845BC38-198A-4AFC-8D1F-9F88B1563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6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94"/>
    </mc:Choice>
    <mc:Fallback xmlns="">
      <p:transition spd="slow" advTm="53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BDEDE-C1ED-4B69-B27D-44A65F95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PEGI-Inhaltsbeurteilung </a:t>
            </a:r>
            <a:r>
              <a:rPr lang="de-DE" sz="1000" dirty="0"/>
              <a:t>Quelle: https://pegi.info/de/node/59</a:t>
            </a:r>
            <a:endParaRPr lang="de-AT" sz="10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69C582F-23CE-485F-B581-668C38D45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92863" y="1825625"/>
            <a:ext cx="6006273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E0CC06-DFC1-4D98-9DFD-2DAA15C9A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6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58"/>
    </mc:Choice>
    <mc:Fallback xmlns="">
      <p:transition spd="slow" advTm="52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BDEDE-C1ED-4B69-B27D-44A65F95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PEGI-Inhaltsbeurteilung </a:t>
            </a:r>
            <a:r>
              <a:rPr lang="de-DE" sz="1000" dirty="0"/>
              <a:t>Quelle: https://pegi.info/de/node/59</a:t>
            </a:r>
            <a:endParaRPr lang="de-AT" sz="10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D4295C0-27FB-4C09-BA91-AD044BE88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94582" y="1825625"/>
            <a:ext cx="6002835" cy="43513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F0E458-3E89-4ADB-BAF4-4221D6347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30"/>
    </mc:Choice>
    <mc:Fallback xmlns="">
      <p:transition spd="slow" advTm="48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BDEDE-C1ED-4B69-B27D-44A65F95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PEGI-Inhaltsbeurteilung </a:t>
            </a:r>
            <a:r>
              <a:rPr lang="de-DE" sz="1000" dirty="0"/>
              <a:t>Quelle: https://pegi.info/de/node/59</a:t>
            </a:r>
            <a:endParaRPr lang="de-AT" sz="10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F18A323-5307-44ED-A31C-F9D3BD404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179282" y="1825625"/>
            <a:ext cx="3833436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56AA22-F2CD-4C1C-A047-1D7D80905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3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29"/>
    </mc:Choice>
    <mc:Fallback xmlns="">
      <p:transition spd="slow" advTm="41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EC5AD-A053-40DD-B4AC-7CDD9930B6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Online Gaming und </a:t>
            </a:r>
            <a:r>
              <a:rPr lang="de-DE" dirty="0" err="1"/>
              <a:t>Social</a:t>
            </a:r>
            <a:r>
              <a:rPr lang="de-DE" dirty="0"/>
              <a:t> Media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4C5661-0336-4E40-93B1-B349918D6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5"/>
            <a:ext cx="8637072" cy="1096214"/>
          </a:xfrm>
        </p:spPr>
        <p:txBody>
          <a:bodyPr>
            <a:normAutofit/>
          </a:bodyPr>
          <a:lstStyle/>
          <a:p>
            <a:r>
              <a:rPr lang="de-DE" dirty="0"/>
              <a:t>531.991 KV Ethik und Gender Studies - Teil III</a:t>
            </a:r>
            <a:endParaRPr lang="de-AT" dirty="0"/>
          </a:p>
          <a:p>
            <a:r>
              <a:rPr lang="de-DE" dirty="0"/>
              <a:t>Heike </a:t>
            </a:r>
            <a:r>
              <a:rPr lang="de-DE" dirty="0" err="1"/>
              <a:t>Demarle</a:t>
            </a:r>
            <a:r>
              <a:rPr lang="de-DE" dirty="0"/>
              <a:t>-Meusel</a:t>
            </a:r>
          </a:p>
        </p:txBody>
      </p:sp>
      <p:pic>
        <p:nvPicPr>
          <p:cNvPr id="1026" name="Picture 2" descr="Bildergebnis für JKU logo">
            <a:extLst>
              <a:ext uri="{FF2B5EF4-FFF2-40B4-BE49-F238E27FC236}">
                <a16:creationId xmlns:a16="http://schemas.microsoft.com/office/drawing/2014/main" id="{41A5CA88-084B-4BF5-940C-FE8BBFFDC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35" y="448856"/>
            <a:ext cx="1058284" cy="5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12DA4B-6E8E-4160-96C7-475C048DE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57"/>
    </mc:Choice>
    <mc:Fallback xmlns="">
      <p:transition spd="slow" advTm="17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0770DE-E46D-46E5-A55B-D983D0B72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Terminübersicht</a:t>
            </a:r>
            <a:endParaRPr lang="de-AT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7A76431-F884-42F2-97DA-D72AB0EEA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50479" y="2174318"/>
            <a:ext cx="9604375" cy="125468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BB77E18-A2AB-4ABD-8160-3835F0A35FA5}"/>
              </a:ext>
            </a:extLst>
          </p:cNvPr>
          <p:cNvSpPr txBox="1"/>
          <p:nvPr/>
        </p:nvSpPr>
        <p:spPr>
          <a:xfrm>
            <a:off x="1617133" y="3716867"/>
            <a:ext cx="92540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Arbeitsaufträge für Block III:</a:t>
            </a:r>
          </a:p>
          <a:p>
            <a:pPr marL="285750" indent="-285750">
              <a:buFontTx/>
              <a:buChar char="-"/>
            </a:pPr>
            <a:r>
              <a:rPr lang="de-DE" dirty="0"/>
              <a:t>Online Präsentation ansehen</a:t>
            </a:r>
          </a:p>
          <a:p>
            <a:pPr marL="285750" indent="-285750">
              <a:buFontTx/>
              <a:buChar char="-"/>
            </a:pPr>
            <a:r>
              <a:rPr lang="de-DE" dirty="0"/>
              <a:t>Deadline für </a:t>
            </a:r>
            <a:r>
              <a:rPr lang="de-DE" b="1" dirty="0"/>
              <a:t>alle </a:t>
            </a:r>
            <a:r>
              <a:rPr lang="de-DE" dirty="0"/>
              <a:t>Arbeitsaufträge: </a:t>
            </a:r>
            <a:r>
              <a:rPr lang="de-DE" b="1" dirty="0"/>
              <a:t>20.01.2020</a:t>
            </a:r>
          </a:p>
          <a:p>
            <a:pPr marL="285750" indent="-285750">
              <a:buFontTx/>
              <a:buChar char="-"/>
            </a:pPr>
            <a:r>
              <a:rPr lang="de-DE" dirty="0"/>
              <a:t>Max 1 Seite je Arbeitsauftrag (insg. umfasst die Gruppenarbeit demnach 3 Seiten)</a:t>
            </a:r>
          </a:p>
          <a:p>
            <a:pPr marL="285750" indent="-285750">
              <a:buFontTx/>
              <a:buChar char="-"/>
            </a:pPr>
            <a:r>
              <a:rPr lang="de-DE" dirty="0"/>
              <a:t>Nähere Informationen finden Sie im </a:t>
            </a:r>
            <a:r>
              <a:rPr lang="de-DE" dirty="0" err="1"/>
              <a:t>Moodle</a:t>
            </a:r>
            <a:endParaRPr lang="de-AT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2F2E3E9-1703-4701-A588-72093FC98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2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23"/>
    </mc:Choice>
    <mc:Fallback xmlns="">
      <p:transition spd="slow" advTm="49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8A9504-55C6-483E-8500-02D5252DA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über die Inhalte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1709ED-5715-4560-AA3B-57A387C0E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Online Gaming Markt in Österreich</a:t>
            </a:r>
          </a:p>
          <a:p>
            <a:r>
              <a:rPr lang="de-DE" dirty="0"/>
              <a:t>Altersklassifizierung von PC- und Videospielen</a:t>
            </a:r>
          </a:p>
          <a:p>
            <a:r>
              <a:rPr lang="de-DE" dirty="0"/>
              <a:t>Internetabhängigkeit</a:t>
            </a:r>
          </a:p>
          <a:p>
            <a:pPr lvl="1"/>
            <a:r>
              <a:rPr lang="de-DE" dirty="0"/>
              <a:t>Online Gaming</a:t>
            </a:r>
          </a:p>
          <a:p>
            <a:pPr lvl="1"/>
            <a:r>
              <a:rPr lang="de-DE" dirty="0" err="1"/>
              <a:t>Social</a:t>
            </a:r>
            <a:r>
              <a:rPr lang="de-DE" dirty="0"/>
              <a:t> Media</a:t>
            </a:r>
          </a:p>
          <a:p>
            <a:r>
              <a:rPr lang="de-DE" dirty="0"/>
              <a:t>Ausgewählte ethische Aspekte von </a:t>
            </a:r>
            <a:r>
              <a:rPr lang="de-DE" dirty="0" err="1"/>
              <a:t>Social</a:t>
            </a:r>
            <a:r>
              <a:rPr lang="de-DE" dirty="0"/>
              <a:t> Media</a:t>
            </a:r>
            <a:endParaRPr lang="de-A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C1DC20-0C19-4B4E-9FB7-32CB3F0B5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7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54"/>
    </mc:Choice>
    <mc:Fallback xmlns="">
      <p:transition spd="slow" advTm="30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EBE25-0B5B-4229-B357-19CD95496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Spieleentwicklungsbranche Österreich</a:t>
            </a:r>
            <a:endParaRPr lang="de-AT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1CE455-4D6F-4C60-9A33-358B70055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Weltweites Ranking der Märkte nach Spieleinnahmen AUT Platz 31 (von 100)</a:t>
            </a:r>
            <a:r>
              <a:rPr lang="de-DE" baseline="30000" dirty="0"/>
              <a:t>1</a:t>
            </a:r>
            <a:r>
              <a:rPr lang="de-DE" dirty="0"/>
              <a:t>  </a:t>
            </a:r>
          </a:p>
          <a:p>
            <a:r>
              <a:rPr lang="de-DE" dirty="0"/>
              <a:t>Gesamtumsatz von 316 </a:t>
            </a:r>
            <a:r>
              <a:rPr lang="de-DE" dirty="0" err="1"/>
              <a:t>Mio</a:t>
            </a:r>
            <a:r>
              <a:rPr lang="de-DE" dirty="0"/>
              <a:t> EUR (Rang 1 China; Rang 2 USA)</a:t>
            </a:r>
            <a:r>
              <a:rPr lang="de-DE" baseline="30000" dirty="0"/>
              <a:t> 1</a:t>
            </a:r>
            <a:r>
              <a:rPr lang="de-DE" dirty="0"/>
              <a:t> </a:t>
            </a:r>
          </a:p>
          <a:p>
            <a:r>
              <a:rPr lang="de-DE" dirty="0"/>
              <a:t>Starkes Wachstum der Gaming-Branche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Junges Berufsfeld: in Österreich sind rund zwei Drittel der </a:t>
            </a:r>
            <a:r>
              <a:rPr lang="de-DE" dirty="0" err="1"/>
              <a:t>SpieleentwicklerInnen</a:t>
            </a:r>
            <a:r>
              <a:rPr lang="de-DE" dirty="0"/>
              <a:t> zwischen 15 und 34 Jahre alt</a:t>
            </a:r>
            <a:r>
              <a:rPr lang="de-DE" baseline="30000" dirty="0"/>
              <a:t>2</a:t>
            </a:r>
          </a:p>
          <a:p>
            <a:endParaRPr lang="de-DE" dirty="0"/>
          </a:p>
          <a:p>
            <a:endParaRPr lang="de-AT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8D880D9-8FD8-4076-BD88-A439EFF96883}"/>
              </a:ext>
            </a:extLst>
          </p:cNvPr>
          <p:cNvSpPr txBox="1"/>
          <p:nvPr/>
        </p:nvSpPr>
        <p:spPr>
          <a:xfrm>
            <a:off x="1089892" y="6086763"/>
            <a:ext cx="10963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Quelle: </a:t>
            </a:r>
            <a:r>
              <a:rPr lang="de-DE" baseline="30000" dirty="0"/>
              <a:t>1</a:t>
            </a:r>
            <a:r>
              <a:rPr lang="de-DE" dirty="0"/>
              <a:t>WKO </a:t>
            </a:r>
            <a:r>
              <a:rPr lang="de-DE" dirty="0">
                <a:hlinkClick r:id="rId5"/>
              </a:rPr>
              <a:t>http://bit.ly/2Y9Z7IO</a:t>
            </a:r>
            <a:endParaRPr lang="de-DE" dirty="0"/>
          </a:p>
          <a:p>
            <a:r>
              <a:rPr lang="de-DE" baseline="30000" dirty="0"/>
              <a:t>2</a:t>
            </a:r>
            <a:r>
              <a:rPr lang="de-DE" dirty="0"/>
              <a:t>Studie Juni 2018 </a:t>
            </a:r>
            <a:r>
              <a:rPr lang="de-AT" dirty="0"/>
              <a:t>https://news.wko.at/news/oesterreich/Game-Development-Studie-2019_final.pdf </a:t>
            </a:r>
          </a:p>
          <a:p>
            <a:endParaRPr lang="de-AT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8E4FB7E-BCBE-4B57-838D-AA5AA7514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5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38"/>
    </mc:Choice>
    <mc:Fallback xmlns="">
      <p:transition spd="slow" advTm="55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E6F06FA-7E5B-453F-B92B-4E95C3894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937" y="0"/>
            <a:ext cx="3986125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BE2DFD3-5590-4DA3-920F-F371608153CB}"/>
              </a:ext>
            </a:extLst>
          </p:cNvPr>
          <p:cNvSpPr txBox="1"/>
          <p:nvPr/>
        </p:nvSpPr>
        <p:spPr>
          <a:xfrm>
            <a:off x="9381688" y="6283354"/>
            <a:ext cx="2810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/>
              <a:t>Quelle: http://bit.ly/2Y80Sq6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8B6F317-376F-4A25-9EAB-BF19CC30D11F}"/>
              </a:ext>
            </a:extLst>
          </p:cNvPr>
          <p:cNvSpPr txBox="1"/>
          <p:nvPr/>
        </p:nvSpPr>
        <p:spPr>
          <a:xfrm>
            <a:off x="267855" y="471055"/>
            <a:ext cx="3131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latin typeface="+mj-lt"/>
                <a:ea typeface="+mj-ea"/>
                <a:cs typeface="+mj-cs"/>
              </a:rPr>
              <a:t>Zielgruppe</a:t>
            </a:r>
            <a:endParaRPr lang="de-AT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B702E3F-30AD-4AAB-A555-DB24DFCAB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9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22"/>
    </mc:Choice>
    <mc:Fallback xmlns="">
      <p:transition spd="slow" advTm="7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771ADD-077A-4234-8E72-60BF88F17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Altersklassifizierung von PC- und Videospielen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287CE8-1887-49CB-A0D1-D8A349271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b="1" dirty="0"/>
              <a:t>Filme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r>
              <a:rPr lang="de-AT" b="1" dirty="0"/>
              <a:t>Unterhaltungssoftware</a:t>
            </a:r>
          </a:p>
          <a:p>
            <a:r>
              <a:rPr lang="de-DE" dirty="0"/>
              <a:t>USK Unterhaltungssoftware Selbstkontrolle(in Deutschland bindend)</a:t>
            </a:r>
          </a:p>
          <a:p>
            <a:r>
              <a:rPr lang="de-DE" dirty="0"/>
              <a:t>PEGI Pan European Game Information (38 europäische Länder, darunter Österreich)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Digital vertriebene Apps und Spiele</a:t>
            </a:r>
          </a:p>
          <a:p>
            <a:r>
              <a:rPr lang="de-DE" dirty="0"/>
              <a:t>IARC-System International Age Rating </a:t>
            </a:r>
            <a:r>
              <a:rPr lang="de-DE" dirty="0" err="1"/>
              <a:t>Coalition</a:t>
            </a:r>
            <a:r>
              <a:rPr lang="de-DE" dirty="0"/>
              <a:t> – (Google Play, Nintendo eShop, Oculus Store, Windows Store) basieren auf PEGI/USK und Informationen zu relevanten Inhalten, interaktiven Elementen wie Nutzerinteraktion, Datenweitergabe oder Onlinekäufen</a:t>
            </a:r>
          </a:p>
          <a:p>
            <a:r>
              <a:rPr lang="de-DE" dirty="0"/>
              <a:t>IOS-App Store (iTunes) bietet ein eigenes Alterseinstufungssystem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F9823D-DBC4-4AD2-AEB5-9122055C5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http://bit.ly/2Yc3W4D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5DE6934-805E-45CC-8621-3262C093A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4616" y="1825625"/>
            <a:ext cx="1071858" cy="1043275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AC5700E-B64E-46F4-8B7F-D91F7693D7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509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02"/>
    </mc:Choice>
    <mc:Fallback xmlns="">
      <p:transition spd="slow" advTm="128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31A1C-3293-4830-ACA5-E068CE2CB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PEGI – wer steckt dahinter?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50E2F6-6147-404A-A75F-C1265CC3A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Entwickler: Interactive Software </a:t>
            </a:r>
            <a:r>
              <a:rPr lang="de-DE" dirty="0" err="1"/>
              <a:t>Federation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Europe (ISFE)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AT" dirty="0"/>
              <a:t>Laufende Verwaltung, Überwachung und Entwicklung: PEGI s.a. 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r>
              <a:rPr lang="de-AT" dirty="0"/>
              <a:t>Steuerung: Gremien und Ausschüsse</a:t>
            </a:r>
          </a:p>
          <a:p>
            <a:pPr marL="0" indent="0">
              <a:buNone/>
            </a:pPr>
            <a:endParaRPr lang="de-AT" dirty="0"/>
          </a:p>
          <a:p>
            <a:pPr>
              <a:buFont typeface="Wingdings" panose="05000000000000000000" pitchFamily="2" charset="2"/>
              <a:buChar char="ü"/>
            </a:pPr>
            <a:r>
              <a:rPr lang="de-AT" dirty="0"/>
              <a:t>PEGI-Alterskennzeichnung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dirty="0"/>
              <a:t>PEGI- Inhaltsbeurteilung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57BF885-9A7D-4B58-B355-5CE2A687B9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293" y="3506644"/>
            <a:ext cx="5096434" cy="267031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587E05F-52C0-420C-B97A-C02E98D9B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54"/>
    </mc:Choice>
    <mc:Fallback xmlns="">
      <p:transition spd="slow" advTm="4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188BE-1E4D-4A7C-B12E-91E33446A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PEGI-Alterskennzeichnung </a:t>
            </a:r>
            <a:r>
              <a:rPr lang="de-DE" sz="1000" dirty="0"/>
              <a:t>Quelle: https://pegi.info/de/node/59</a:t>
            </a:r>
            <a:endParaRPr lang="de-AT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C58B753-E32D-4601-9E81-A4BB8063B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47798" y="1825625"/>
            <a:ext cx="4696403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A8149E4-F0BF-4718-AA25-8DA984E30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38"/>
    </mc:Choice>
    <mc:Fallback xmlns="">
      <p:transition spd="slow" advTm="5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8|1.2|8.7|4.3|17.3|31.1|3.4|6.1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talog">
  <a:themeElements>
    <a:clrScheme name="Katalog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Katalog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talog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409</Words>
  <Application>Microsoft Office PowerPoint</Application>
  <PresentationFormat>Breitbild</PresentationFormat>
  <Paragraphs>67</Paragraphs>
  <Slides>14</Slides>
  <Notes>13</Notes>
  <HiddenSlides>0</HiddenSlides>
  <MMClips>14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Gill Sans MT</vt:lpstr>
      <vt:lpstr>Wingdings</vt:lpstr>
      <vt:lpstr>Office</vt:lpstr>
      <vt:lpstr>Katalog</vt:lpstr>
      <vt:lpstr>Die Präsentation (Teil 1-4) ist vertont Bitte gehen Sie auf Bildschirmpräsentation und spielen sie Diese von Beginn an ab</vt:lpstr>
      <vt:lpstr>Online Gaming und Social Media</vt:lpstr>
      <vt:lpstr>Terminübersicht</vt:lpstr>
      <vt:lpstr>Überblick über die Inhalte</vt:lpstr>
      <vt:lpstr>Spieleentwicklungsbranche Österreich</vt:lpstr>
      <vt:lpstr>PowerPoint-Präsentation</vt:lpstr>
      <vt:lpstr>Altersklassifizierung von PC- und Videospielen</vt:lpstr>
      <vt:lpstr>PEGI – wer steckt dahinter?</vt:lpstr>
      <vt:lpstr>PEGI-Alterskennzeichnung Quelle: https://pegi.info/de/node/59</vt:lpstr>
      <vt:lpstr>PEGI-Alterskennzeichnung Quelle: https://pegi.info/de/node/59</vt:lpstr>
      <vt:lpstr>PEGI-Alterskennzeichnung Quelle: https://pegi.info/de/node/59</vt:lpstr>
      <vt:lpstr>PEGI-Inhaltsbeurteilung Quelle: https://pegi.info/de/node/59</vt:lpstr>
      <vt:lpstr>PEGI-Inhaltsbeurteilung Quelle: https://pegi.info/de/node/59</vt:lpstr>
      <vt:lpstr>PEGI-Inhaltsbeurteilung Quelle: https://pegi.info/de/node/59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Heike</dc:creator>
  <cp:lastModifiedBy>Heike</cp:lastModifiedBy>
  <cp:revision>136</cp:revision>
  <dcterms:created xsi:type="dcterms:W3CDTF">2019-10-20T10:41:52Z</dcterms:created>
  <dcterms:modified xsi:type="dcterms:W3CDTF">2019-12-10T06:59:55Z</dcterms:modified>
</cp:coreProperties>
</file>