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8" r:id="rId1"/>
  </p:sldMasterIdLst>
  <p:notesMasterIdLst>
    <p:notesMasterId r:id="rId5"/>
  </p:notesMasterIdLst>
  <p:sldIdLst>
    <p:sldId id="270" r:id="rId2"/>
    <p:sldId id="266" r:id="rId3"/>
    <p:sldId id="288" r:id="rId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E0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028"/>
    </p:cViewPr>
  </p:sorterViewPr>
  <p:notesViewPr>
    <p:cSldViewPr snapToGrid="0">
      <p:cViewPr varScale="1">
        <p:scale>
          <a:sx n="124" d="100"/>
          <a:sy n="124" d="100"/>
        </p:scale>
        <p:origin x="495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3AD3B7-49EA-412F-8AAB-4E66983133B4}" type="datetimeFigureOut">
              <a:rPr lang="de-AT" smtClean="0"/>
              <a:t>10.12.2019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907C4C-27F5-4971-86CE-ACC7C778039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37781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907C4C-27F5-4971-86CE-ACC7C7780397}" type="slidenum">
              <a:rPr lang="de-AT" smtClean="0"/>
              <a:t>1</a:t>
            </a:fld>
            <a:endParaRPr lang="de-AT"/>
          </a:p>
        </p:txBody>
      </p:sp>
      <p:sp>
        <p:nvSpPr>
          <p:cNvPr id="6" name="Notizenplatzhalter 5">
            <a:extLst>
              <a:ext uri="{FF2B5EF4-FFF2-40B4-BE49-F238E27FC236}">
                <a16:creationId xmlns:a16="http://schemas.microsoft.com/office/drawing/2014/main" id="{9D914AB8-4BFD-4359-95DB-7B4752A06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51019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907C4C-27F5-4971-86CE-ACC7C7780397}" type="slidenum">
              <a:rPr lang="de-AT" smtClean="0"/>
              <a:t>2</a:t>
            </a:fld>
            <a:endParaRPr lang="de-AT"/>
          </a:p>
        </p:txBody>
      </p:sp>
      <p:sp>
        <p:nvSpPr>
          <p:cNvPr id="6" name="Notizenplatzhalter 5">
            <a:extLst>
              <a:ext uri="{FF2B5EF4-FFF2-40B4-BE49-F238E27FC236}">
                <a16:creationId xmlns:a16="http://schemas.microsoft.com/office/drawing/2014/main" id="{A46863EA-8FF5-40C6-B570-8D4C363E28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30665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907C4C-27F5-4971-86CE-ACC7C7780397}" type="slidenum">
              <a:rPr lang="de-AT" smtClean="0"/>
              <a:t>3</a:t>
            </a:fld>
            <a:endParaRPr lang="de-AT"/>
          </a:p>
        </p:txBody>
      </p:sp>
      <p:sp>
        <p:nvSpPr>
          <p:cNvPr id="6" name="Notizenplatzhalter 5">
            <a:extLst>
              <a:ext uri="{FF2B5EF4-FFF2-40B4-BE49-F238E27FC236}">
                <a16:creationId xmlns:a16="http://schemas.microsoft.com/office/drawing/2014/main" id="{53B57F38-A701-4A5C-99C8-5A82B6B7B6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76695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C97666-60B3-494E-902F-75C55D8013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E29BB73-483F-4F97-8F39-5D527CA25B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C4B5AB3-6391-4AD0-8606-88BCE0C21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DD331-FBD5-4356-84FC-CAA33753EE04}" type="datetimeFigureOut">
              <a:rPr lang="de-AT" smtClean="0"/>
              <a:t>10.12.2019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C06A1CC-A578-4FC3-912F-C2E7D82D0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FEC297-1FE5-47C2-8997-E3AAEE6DF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733E-2008-4DFC-8564-CD90EE2428D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29632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405857-3A2B-408A-B308-A5460CDDF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6099043-8CD2-4715-85D9-E1B838833A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D8F3E4A-2F15-4E3B-B502-FD83ECAA1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DD331-FBD5-4356-84FC-CAA33753EE04}" type="datetimeFigureOut">
              <a:rPr lang="de-AT" smtClean="0"/>
              <a:t>10.12.2019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89A592E-6496-4E53-BBFB-6E7103968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9E1528D-0CC4-401A-8457-E94D95B5F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733E-2008-4DFC-8564-CD90EE2428D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68350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2BD55F70-6178-4AF2-B1A6-398C0F27B3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2072532-F266-4692-95CF-0FF4C1E279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74AA91D-1D69-44E8-9E36-849141A40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DD331-FBD5-4356-84FC-CAA33753EE04}" type="datetimeFigureOut">
              <a:rPr lang="de-AT" smtClean="0"/>
              <a:t>10.12.2019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B81419F-9712-4BDF-9D56-C50FF387E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6CA0AF-EF5F-4569-9642-DBD0AE574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733E-2008-4DFC-8564-CD90EE2428D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4360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89EAE0-DF07-45DF-9712-665EC67BD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DC34E15-3817-4346-93E0-3C7AC07F31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3B12189-B0CB-4D11-938E-A6496A425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DD331-FBD5-4356-84FC-CAA33753EE04}" type="datetimeFigureOut">
              <a:rPr lang="de-AT" smtClean="0"/>
              <a:t>10.12.2019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F8E0AEA-6E8C-445B-9F00-2D0E4C4D7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54E644F-F007-4C89-995F-D450AC11E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733E-2008-4DFC-8564-CD90EE2428D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88675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3D4066-F91E-496F-82A7-1EA6F914F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18C820A-DFC5-42F5-907D-C7506C5041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0305CF9-22CA-4413-A25B-F6CA5C65A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DD331-FBD5-4356-84FC-CAA33753EE04}" type="datetimeFigureOut">
              <a:rPr lang="de-AT" smtClean="0"/>
              <a:t>10.12.2019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5E2A998-83C6-4D63-A27D-0996E3AA9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C551774-CA31-4975-9D77-C1F2AF206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733E-2008-4DFC-8564-CD90EE2428D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07962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26AF91-8CF0-4F13-830B-0937772CD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523D098-D21C-48C0-8996-669E939EEE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152D378-A296-45D1-9652-0F928BF11B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E1EC8DC-926B-4F90-A291-43E4CF912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DD331-FBD5-4356-84FC-CAA33753EE04}" type="datetimeFigureOut">
              <a:rPr lang="de-AT" smtClean="0"/>
              <a:t>10.12.2019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566D6FF-6CD5-4B60-807F-4811F729D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47F979F-2998-430F-A052-FAA060422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733E-2008-4DFC-8564-CD90EE2428D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73839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FD7A6F-2D31-4944-BDE5-9814C7B6B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36DFDED-4C01-4CCD-BA65-1ED2143B11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BF50EC6-8AB9-49AC-9BCF-9811EEC5CE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6D464-1DE6-4636-9B5F-EFBDEFC8BA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EB72D51-3602-4328-A612-3679C551E7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779DBDF-67C1-4A2A-8859-8C593DB41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DD331-FBD5-4356-84FC-CAA33753EE04}" type="datetimeFigureOut">
              <a:rPr lang="de-AT" smtClean="0"/>
              <a:t>10.12.2019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125852C-87AD-4F2E-94D1-27ADD0B44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22A4FD1-0205-4D21-8920-C6F51FC17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733E-2008-4DFC-8564-CD90EE2428D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03926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15DC0F-E9FB-4470-9FE7-0E322A5F2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92915E0-367E-4FB5-B74D-73443644D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DD331-FBD5-4356-84FC-CAA33753EE04}" type="datetimeFigureOut">
              <a:rPr lang="de-AT" smtClean="0"/>
              <a:t>10.12.2019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3C8F731-3927-41FE-B364-C649050CA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DF14324-861E-4A94-A99B-EFA0CB48E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733E-2008-4DFC-8564-CD90EE2428D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12008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9E72C3E-BECF-4FBE-8934-C9EDA2BF0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DD331-FBD5-4356-84FC-CAA33753EE04}" type="datetimeFigureOut">
              <a:rPr lang="de-AT" smtClean="0"/>
              <a:t>10.12.2019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E72DB49-CB9B-4206-8522-780704588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8336DF5-A912-42DD-859C-A77CBCFB0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733E-2008-4DFC-8564-CD90EE2428D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42251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8A4D6C-9720-4565-9813-BB484A9C7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B93BC03-A223-4D53-BA07-180D7DCBA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70EA872-232C-4EF8-B48E-DB74043511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E2FEC36-F617-4111-B875-1F6FDF0E8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DD331-FBD5-4356-84FC-CAA33753EE04}" type="datetimeFigureOut">
              <a:rPr lang="de-AT" smtClean="0"/>
              <a:t>10.12.2019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A29EC19-7B3D-44F9-A53E-E1954D1E3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9A440C3-FA1E-4CC3-9E96-D984BC63D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733E-2008-4DFC-8564-CD90EE2428D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79316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E57FDF-5474-416A-85A8-1384097FF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8E417783-322F-44C1-B408-549F4B2036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53B2524-5AB1-4BE1-9ECF-EB1C2DE430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EFC835C-3026-4E7C-A8D4-75776D8E6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DD331-FBD5-4356-84FC-CAA33753EE04}" type="datetimeFigureOut">
              <a:rPr lang="de-AT" smtClean="0"/>
              <a:t>10.12.2019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D20F5D6-54A7-4EB2-B96F-D54DD89F3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9468D03-2E77-4ED1-8F87-39F101645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733E-2008-4DFC-8564-CD90EE2428D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31254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chemeClr val="accent3">
                <a:alpha val="0"/>
                <a:lumMod val="0"/>
                <a:lumOff val="100000"/>
              </a:schemeClr>
            </a:gs>
            <a:gs pos="100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665F7B4-6DA8-4AE4-8DDA-B9B9B356D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C9758C2-357D-4B58-BC76-EA3F633A75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B5AB958-4AC3-4D00-AAF0-92B665B408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9DD331-FBD5-4356-84FC-CAA33753EE04}" type="datetimeFigureOut">
              <a:rPr lang="de-AT" smtClean="0"/>
              <a:t>10.12.2019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6CFCCFC-9190-475A-92D5-80F30D748C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6B8A798-B873-4928-9370-DBFDCD325E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9733E-2008-4DFC-8564-CD90EE2428D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06020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png"/><Relationship Id="rId5" Type="http://schemas.openxmlformats.org/officeDocument/2006/relationships/hyperlink" Target="http://bit.ly/2qbiWmv" TargetMode="External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1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9606CF-70C2-4A24-AC8D-9314BCAA5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Gaming </a:t>
            </a:r>
            <a:r>
              <a:rPr lang="de-DE" dirty="0" err="1"/>
              <a:t>Disorder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9912460-C16A-487C-81EC-F0840DF69E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de-DE" dirty="0"/>
              <a:t>Die Weltgesundheitsorganisation (WHO) hat „Gaming </a:t>
            </a:r>
            <a:r>
              <a:rPr lang="de-DE" dirty="0" err="1"/>
              <a:t>Disorder</a:t>
            </a:r>
            <a:r>
              <a:rPr lang="de-DE" dirty="0"/>
              <a:t>“ als psychische Erkrankung ins ICD-11 aufgenommen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Forschungsdiagnose im DSM-5 „Internet </a:t>
            </a:r>
            <a:r>
              <a:rPr lang="de-DE" dirty="0" err="1"/>
              <a:t>gaming</a:t>
            </a:r>
            <a:r>
              <a:rPr lang="de-DE" dirty="0"/>
              <a:t> </a:t>
            </a:r>
            <a:r>
              <a:rPr lang="de-DE" dirty="0" err="1"/>
              <a:t>disorder</a:t>
            </a:r>
            <a:r>
              <a:rPr lang="de-DE" dirty="0"/>
              <a:t> (IGD)“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Prävalenz der Abhängigkeit von Videospielen in Deutschland Altersgruppe 12-25 Jahre: 5,7%</a:t>
            </a:r>
          </a:p>
          <a:p>
            <a:pPr marL="0" indent="0">
              <a:buNone/>
            </a:pPr>
            <a:r>
              <a:rPr lang="de-DE" dirty="0"/>
              <a:t>Gender Gap (8,4% bei jungen Männern; 2,9% bei jungen Frauen)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DAK Gesundheitsreport 2019 (Deutschland): </a:t>
            </a:r>
            <a:r>
              <a:rPr lang="de-DE" sz="1400" dirty="0"/>
              <a:t>(Quelle:</a:t>
            </a:r>
            <a:r>
              <a:rPr lang="de-AT" sz="1400" dirty="0">
                <a:hlinkClick r:id="rId5"/>
              </a:rPr>
              <a:t> http://bit.ly/2qbiWmv</a:t>
            </a:r>
            <a:r>
              <a:rPr lang="de-AT" sz="1400" dirty="0"/>
              <a:t>)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2,6 Millionen Beschäftigte zeigen ein auffälliges Nutzungsverhalten</a:t>
            </a:r>
          </a:p>
          <a:p>
            <a:pPr marL="0" indent="0">
              <a:buNone/>
            </a:pPr>
            <a:r>
              <a:rPr lang="de-DE" dirty="0"/>
              <a:t>400.000  Beschäftigte sind computerspielsüchtig</a:t>
            </a:r>
          </a:p>
          <a:p>
            <a:pPr marL="0" indent="0">
              <a:buNone/>
            </a:pPr>
            <a:endParaRPr lang="de-AT" dirty="0"/>
          </a:p>
          <a:p>
            <a:pPr marL="0" indent="0">
              <a:buNone/>
            </a:pPr>
            <a:endParaRPr lang="de-AT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B7D9B1D-5D22-457C-A1CF-DDCC081DEF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07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121"/>
    </mc:Choice>
    <mc:Fallback xmlns="">
      <p:transition spd="slow" advTm="111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815150-D26F-4EDF-8722-457A8C84F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Online-Games:</a:t>
            </a:r>
            <a:br>
              <a:rPr lang="de-DE" dirty="0"/>
            </a:br>
            <a:r>
              <a:rPr lang="de-DE" dirty="0"/>
              <a:t>Spielgenres</a:t>
            </a:r>
            <a:br>
              <a:rPr lang="de-DE" dirty="0"/>
            </a:b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51F107F-5A47-4770-B7E3-26A989FBF8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b="1" dirty="0"/>
              <a:t>Online-Rollenspiele</a:t>
            </a:r>
          </a:p>
          <a:p>
            <a:r>
              <a:rPr lang="de-DE" b="1" dirty="0"/>
              <a:t>Strategiespiele</a:t>
            </a:r>
          </a:p>
          <a:p>
            <a:r>
              <a:rPr lang="de-DE" b="1" dirty="0"/>
              <a:t>Battle Royale </a:t>
            </a:r>
          </a:p>
          <a:p>
            <a:r>
              <a:rPr lang="de-DE" dirty="0"/>
              <a:t>Shooter-Spiele</a:t>
            </a:r>
          </a:p>
          <a:p>
            <a:r>
              <a:rPr lang="de-DE" dirty="0"/>
              <a:t>Sport- und Glücksspiele</a:t>
            </a:r>
          </a:p>
          <a:p>
            <a:r>
              <a:rPr lang="de-DE" dirty="0" err="1"/>
              <a:t>Casual</a:t>
            </a:r>
            <a:r>
              <a:rPr lang="de-DE" dirty="0"/>
              <a:t> Games und </a:t>
            </a:r>
            <a:r>
              <a:rPr lang="de-DE" dirty="0" err="1"/>
              <a:t>Social</a:t>
            </a:r>
            <a:r>
              <a:rPr lang="de-DE" dirty="0"/>
              <a:t> Games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3855CFE-39DC-48BD-B274-E97E8C3671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4333" y="3179763"/>
            <a:ext cx="2713039" cy="333912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81E207D2-183E-4237-8B50-61EF4FD82044}"/>
              </a:ext>
            </a:extLst>
          </p:cNvPr>
          <p:cNvSpPr txBox="1"/>
          <p:nvPr/>
        </p:nvSpPr>
        <p:spPr>
          <a:xfrm>
            <a:off x="8424333" y="6492875"/>
            <a:ext cx="221826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/>
              <a:t>Quelle: https://amzn.to/2qyEYQl</a:t>
            </a:r>
          </a:p>
          <a:p>
            <a:endParaRPr lang="de-AT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1EBABBAA-DFB9-4BD1-B130-C95FCBBF22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F97ABF51-BC7F-4566-94D9-F76AD52DD08D}"/>
              </a:ext>
            </a:extLst>
          </p:cNvPr>
          <p:cNvSpPr txBox="1"/>
          <p:nvPr/>
        </p:nvSpPr>
        <p:spPr>
          <a:xfrm>
            <a:off x="6096000" y="2998113"/>
            <a:ext cx="19707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Das Video von World </a:t>
            </a:r>
            <a:r>
              <a:rPr lang="de-DE" sz="1000" dirty="0" err="1"/>
              <a:t>of</a:t>
            </a:r>
            <a:r>
              <a:rPr lang="de-DE" sz="1000" dirty="0"/>
              <a:t> Warcraft können Sie sich gerne im Anschluss an die Präsentation ansehen. </a:t>
            </a:r>
          </a:p>
          <a:p>
            <a:r>
              <a:rPr lang="de-DE" sz="1000" dirty="0"/>
              <a:t>http://bit.ly/36tPFTR</a:t>
            </a:r>
            <a:endParaRPr lang="de-AT" sz="10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84A5038-1462-4451-A554-BD2A1C8563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132138"/>
            <a:ext cx="5534895" cy="288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12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689"/>
    </mc:Choice>
    <mc:Fallback xmlns="">
      <p:transition spd="slow" advTm="242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0F4591-77FC-43C4-99AF-D200AB4CD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10810345" cy="1600200"/>
          </a:xfrm>
        </p:spPr>
        <p:txBody>
          <a:bodyPr>
            <a:normAutofit/>
          </a:bodyPr>
          <a:lstStyle/>
          <a:p>
            <a:r>
              <a:rPr lang="de-DE" dirty="0"/>
              <a:t>Abhängigkeitsfaktoren: Welche Spielbestandteile machen abhängig und warum?</a:t>
            </a:r>
            <a:br>
              <a:rPr lang="de-DE" dirty="0"/>
            </a:b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3D7D0CF-A194-435F-A19C-6162CAAEA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588559"/>
            <a:ext cx="6172200" cy="4873625"/>
          </a:xfrm>
        </p:spPr>
        <p:txBody>
          <a:bodyPr>
            <a:normAutofit/>
          </a:bodyPr>
          <a:lstStyle/>
          <a:p>
            <a:r>
              <a:rPr lang="de-DE" sz="2600" dirty="0"/>
              <a:t>Aktive Teilnahme/Beeinflussung des Spielverlaufes</a:t>
            </a:r>
          </a:p>
          <a:p>
            <a:r>
              <a:rPr lang="de-DE" sz="2600" dirty="0"/>
              <a:t>Grad der Identifikation mit der Spielfigur: Avatar (Sanskrit: „Inkarnation des Göttlichen“)</a:t>
            </a:r>
          </a:p>
          <a:p>
            <a:r>
              <a:rPr lang="de-DE" sz="2600" dirty="0"/>
              <a:t>„</a:t>
            </a:r>
            <a:r>
              <a:rPr lang="de-DE" sz="2600" dirty="0" err="1"/>
              <a:t>Hochleveln</a:t>
            </a:r>
            <a:r>
              <a:rPr lang="de-DE" sz="2600" dirty="0"/>
              <a:t>“</a:t>
            </a:r>
          </a:p>
          <a:p>
            <a:r>
              <a:rPr lang="de-DE" sz="2600" dirty="0"/>
              <a:t>Aufenthaltsdauer im Spiel</a:t>
            </a:r>
          </a:p>
          <a:p>
            <a:r>
              <a:rPr lang="de-DE" sz="2600" dirty="0"/>
              <a:t>Spielimmanentes Belohnungssystem</a:t>
            </a:r>
          </a:p>
          <a:p>
            <a:r>
              <a:rPr lang="de-DE" sz="2600" b="1" dirty="0"/>
              <a:t>Begegnung mit anderen Menschen (Internet – interpersonal)</a:t>
            </a:r>
          </a:p>
          <a:p>
            <a:endParaRPr lang="de-AT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3990578-73D6-4433-A769-322E590923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441" y="2057400"/>
            <a:ext cx="3820584" cy="2606795"/>
          </a:xfrm>
          <a:prstGeom prst="rect">
            <a:avLst/>
          </a:prstGeo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AEF5312-E2CA-4370-B6BB-1AE20B09D54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43EDA2C-FBE1-47E5-8C5B-523A62F8A025}"/>
              </a:ext>
            </a:extLst>
          </p:cNvPr>
          <p:cNvSpPr txBox="1"/>
          <p:nvPr/>
        </p:nvSpPr>
        <p:spPr>
          <a:xfrm>
            <a:off x="951441" y="4664195"/>
            <a:ext cx="382058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700" dirty="0"/>
              <a:t>Quelle: https://pixabay.com/de/photos/portr%C3%A4t-gamer-zocker-spielen-3163518/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B3E2B2F3-B09B-44A3-954C-FB0063DD9EE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657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768"/>
    </mc:Choice>
    <mc:Fallback xmlns="">
      <p:transition spd="slow" advTm="379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|38.7|47.6|40.1|48.6|88.5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205</Words>
  <Application>Microsoft Office PowerPoint</Application>
  <PresentationFormat>Breitbild</PresentationFormat>
  <Paragraphs>32</Paragraphs>
  <Slides>3</Slides>
  <Notes>3</Notes>
  <HiddenSlides>0</HiddenSlides>
  <MMClips>3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</vt:lpstr>
      <vt:lpstr>Gaming Disorder</vt:lpstr>
      <vt:lpstr>Online-Games: Spielgenres </vt:lpstr>
      <vt:lpstr>Abhängigkeitsfaktoren: Welche Spielbestandteile machen abhängig und warum?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Heike</dc:creator>
  <cp:lastModifiedBy>Heike</cp:lastModifiedBy>
  <cp:revision>137</cp:revision>
  <dcterms:created xsi:type="dcterms:W3CDTF">2019-10-20T10:41:52Z</dcterms:created>
  <dcterms:modified xsi:type="dcterms:W3CDTF">2019-12-10T06:41:59Z</dcterms:modified>
</cp:coreProperties>
</file>